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88" r:id="rId3"/>
    <p:sldId id="289" r:id="rId4"/>
    <p:sldId id="285" r:id="rId5"/>
    <p:sldId id="313" r:id="rId6"/>
    <p:sldId id="314" r:id="rId7"/>
    <p:sldId id="315" r:id="rId8"/>
    <p:sldId id="301" r:id="rId9"/>
    <p:sldId id="302" r:id="rId10"/>
    <p:sldId id="286" r:id="rId11"/>
    <p:sldId id="287" r:id="rId12"/>
    <p:sldId id="308" r:id="rId13"/>
    <p:sldId id="307" r:id="rId14"/>
    <p:sldId id="291" r:id="rId15"/>
    <p:sldId id="292" r:id="rId16"/>
    <p:sldId id="309" r:id="rId17"/>
    <p:sldId id="310" r:id="rId18"/>
    <p:sldId id="293" r:id="rId19"/>
    <p:sldId id="311" r:id="rId20"/>
    <p:sldId id="306" r:id="rId21"/>
    <p:sldId id="298" r:id="rId22"/>
    <p:sldId id="303" r:id="rId23"/>
    <p:sldId id="295" r:id="rId24"/>
    <p:sldId id="305" r:id="rId25"/>
    <p:sldId id="304" r:id="rId26"/>
    <p:sldId id="296" r:id="rId27"/>
    <p:sldId id="299" r:id="rId28"/>
    <p:sldId id="300" r:id="rId29"/>
    <p:sldId id="312" r:id="rId30"/>
    <p:sldId id="297" r:id="rId3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22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73B4C-5F36-F34D-9AE8-F9F33AB5A5A9}" type="datetimeFigureOut">
              <a:rPr lang="it-IT" smtClean="0"/>
              <a:t>08/10/19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E0BE4-4756-7247-A05D-60596FDF4FB9}" type="slidenum">
              <a:rPr lang="it-IT" smtClean="0"/>
              <a:t>‹n.›</a:t>
            </a:fld>
            <a:endParaRPr lang="it-IT"/>
          </a:p>
        </p:txBody>
      </p:sp>
    </p:spTree>
    <p:extLst>
      <p:ext uri="{BB962C8B-B14F-4D97-AF65-F5344CB8AC3E}">
        <p14:creationId xmlns:p14="http://schemas.microsoft.com/office/powerpoint/2010/main" val="42445764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1" i="1" dirty="0" smtClean="0"/>
              <a:t>L’Osservatorio Placido </a:t>
            </a:r>
            <a:r>
              <a:rPr lang="it-IT" b="1" i="1" dirty="0" err="1" smtClean="0"/>
              <a:t>Rizzotto</a:t>
            </a:r>
            <a:r>
              <a:rPr lang="it-IT" b="1" i="1" dirty="0" smtClean="0"/>
              <a:t> è stato istituito dalla FLAI-CGIL con compiti</a:t>
            </a:r>
            <a:r>
              <a:rPr lang="it-IT" b="1" i="1" baseline="0" dirty="0" smtClean="0"/>
              <a:t> di studio scientifico del fenomeno dello sfruttamento e del caporalato in agricoltura. L’Osservatorio cura il “Rapporto </a:t>
            </a:r>
            <a:r>
              <a:rPr lang="it-IT" b="1" i="1" baseline="0" dirty="0" err="1" smtClean="0"/>
              <a:t>agromafie</a:t>
            </a:r>
            <a:r>
              <a:rPr lang="it-IT" b="1" i="1" baseline="0" dirty="0" smtClean="0"/>
              <a:t> e caporalato” la cui quarta edizione è attualmente in fase di ultimazione. Contribuiscono al Rapporto diversi </a:t>
            </a:r>
            <a:r>
              <a:rPr lang="it-IT" b="1" i="1" baseline="0" dirty="0" err="1" smtClean="0"/>
              <a:t>Stakeholders</a:t>
            </a:r>
            <a:r>
              <a:rPr lang="it-IT" b="1" i="1" baseline="0" dirty="0" smtClean="0"/>
              <a:t> e soggetti altamente qualificati: docenti universitari, ricercatori, magistrati, esponenti delle Forze dell’Ordine, sindacalisti, ecc. </a:t>
            </a:r>
          </a:p>
          <a:p>
            <a:pPr marL="0" marR="0" indent="0" algn="l" defTabSz="457200" rtl="0" eaLnBrk="1" fontAlgn="auto" latinLnBrk="0" hangingPunct="1">
              <a:lnSpc>
                <a:spcPct val="100000"/>
              </a:lnSpc>
              <a:spcBef>
                <a:spcPts val="0"/>
              </a:spcBef>
              <a:spcAft>
                <a:spcPts val="0"/>
              </a:spcAft>
              <a:buClrTx/>
              <a:buSzTx/>
              <a:buFontTx/>
              <a:buNone/>
              <a:tabLst/>
              <a:defRPr/>
            </a:pPr>
            <a:r>
              <a:rPr lang="it-IT" b="1" i="1" baseline="0" dirty="0" smtClean="0"/>
              <a:t>L’Osservatorio è intitolato a Placido </a:t>
            </a:r>
            <a:r>
              <a:rPr lang="it-IT" b="1" i="1" baseline="0" dirty="0" err="1" smtClean="0"/>
              <a:t>Rizzotto</a:t>
            </a:r>
            <a:r>
              <a:rPr lang="it-IT" b="1" i="1" baseline="0" dirty="0" smtClean="0"/>
              <a:t>, partigiano e sindacalista della CGIL ucciso da Cosa Nostra nel ‘48 per il suo impegno favore del movimento contadino per l’occupazione delle terre.</a:t>
            </a:r>
            <a:endParaRPr lang="it-IT" b="1" i="1"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4</a:t>
            </a:fld>
            <a:endParaRPr lang="it-IT"/>
          </a:p>
        </p:txBody>
      </p:sp>
    </p:spTree>
    <p:extLst>
      <p:ext uri="{BB962C8B-B14F-4D97-AF65-F5344CB8AC3E}">
        <p14:creationId xmlns:p14="http://schemas.microsoft.com/office/powerpoint/2010/main" val="121366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it-IT" sz="600" dirty="0" err="1" smtClean="0"/>
              <a:t>F</a:t>
            </a:r>
            <a:r>
              <a:rPr lang="it-IT" sz="600" dirty="0" smtClean="0"/>
              <a:t>. </a:t>
            </a:r>
            <a:r>
              <a:rPr lang="it-IT" sz="600" smtClean="0"/>
              <a:t>Carchedi </a:t>
            </a:r>
            <a:r>
              <a:rPr lang="it-IT" sz="600" dirty="0" smtClean="0"/>
              <a:t>in: Il</a:t>
            </a:r>
            <a:r>
              <a:rPr lang="it-IT" sz="600" baseline="0" dirty="0" smtClean="0"/>
              <a:t> fenomeno del lavoro gravemente sfruttato: le vittime, i servizi di protezione, i percorsi di uscita, il quadro normativo (2010)</a:t>
            </a:r>
            <a:endParaRPr lang="it-IT" sz="600"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5</a:t>
            </a:fld>
            <a:endParaRPr lang="it-IT"/>
          </a:p>
        </p:txBody>
      </p:sp>
    </p:spTree>
    <p:extLst>
      <p:ext uri="{BB962C8B-B14F-4D97-AF65-F5344CB8AC3E}">
        <p14:creationId xmlns:p14="http://schemas.microsoft.com/office/powerpoint/2010/main" val="343806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it-IT" dirty="0" smtClean="0"/>
              <a:t>L’immagine può essere</a:t>
            </a:r>
            <a:r>
              <a:rPr lang="it-IT" baseline="0" dirty="0" smtClean="0"/>
              <a:t> emblematica del fenomeno di “</a:t>
            </a:r>
            <a:r>
              <a:rPr lang="it-IT" baseline="0" dirty="0" err="1" smtClean="0"/>
              <a:t>lumpenproletarizzazione</a:t>
            </a:r>
            <a:r>
              <a:rPr lang="it-IT" baseline="0" dirty="0" smtClean="0"/>
              <a:t>” del lavoro migrante in agricoltura.</a:t>
            </a:r>
          </a:p>
          <a:p>
            <a:pPr algn="ctr"/>
            <a:r>
              <a:rPr lang="it-IT" baseline="0" dirty="0" err="1" smtClean="0"/>
              <a:t>Lumpenproletariat</a:t>
            </a:r>
            <a:r>
              <a:rPr lang="it-IT" baseline="0" dirty="0" smtClean="0"/>
              <a:t>: espressione foggiata da K. </a:t>
            </a:r>
            <a:r>
              <a:rPr lang="it-IT" baseline="0" dirty="0" err="1" smtClean="0"/>
              <a:t>Marx</a:t>
            </a:r>
            <a:r>
              <a:rPr lang="it-IT" baseline="0" dirty="0" smtClean="0"/>
              <a:t> </a:t>
            </a:r>
            <a:r>
              <a:rPr lang="it-IT" sz="1200" kern="1200" baseline="0" dirty="0" smtClean="0">
                <a:solidFill>
                  <a:schemeClr val="tx1"/>
                </a:solidFill>
                <a:effectLst/>
                <a:latin typeface="+mn-lt"/>
                <a:ea typeface="+mn-ea"/>
                <a:cs typeface="+mn-cs"/>
              </a:rPr>
              <a:t>per </a:t>
            </a:r>
            <a:r>
              <a:rPr lang="it-IT" sz="1200" kern="1200" dirty="0" smtClean="0">
                <a:solidFill>
                  <a:schemeClr val="tx1"/>
                </a:solidFill>
                <a:effectLst/>
                <a:latin typeface="+mn-lt"/>
                <a:ea typeface="+mn-ea"/>
                <a:cs typeface="+mn-cs"/>
              </a:rPr>
              <a:t>designare quel</a:t>
            </a:r>
            <a:r>
              <a:rPr lang="it-IT" sz="1200" kern="1200" baseline="0" dirty="0" smtClean="0">
                <a:solidFill>
                  <a:schemeClr val="tx1"/>
                </a:solidFill>
                <a:effectLst/>
                <a:latin typeface="+mn-lt"/>
                <a:ea typeface="+mn-ea"/>
                <a:cs typeface="+mn-cs"/>
              </a:rPr>
              <a:t> sottoproletariato n</a:t>
            </a:r>
            <a:r>
              <a:rPr lang="it-IT" sz="1200" kern="1200" dirty="0" smtClean="0">
                <a:solidFill>
                  <a:schemeClr val="tx1"/>
                </a:solidFill>
                <a:effectLst/>
                <a:latin typeface="+mn-lt"/>
                <a:ea typeface="+mn-ea"/>
                <a:cs typeface="+mn-cs"/>
              </a:rPr>
              <a:t>on inserito nel lavoro di </a:t>
            </a:r>
          </a:p>
          <a:p>
            <a:pPr algn="ctr"/>
            <a:r>
              <a:rPr lang="it-IT" sz="1200" kern="1200" dirty="0" smtClean="0">
                <a:solidFill>
                  <a:schemeClr val="tx1"/>
                </a:solidFill>
                <a:effectLst/>
                <a:latin typeface="+mn-lt"/>
                <a:ea typeface="+mn-ea"/>
                <a:cs typeface="+mn-cs"/>
              </a:rPr>
              <a:t>fabbrica, senza inquadramento sindacale e senza coscienza politica, contrapponendolo all'autentico</a:t>
            </a:r>
            <a:r>
              <a:rPr lang="it-IT" sz="1200" kern="1200" baseline="0" dirty="0" smtClean="0">
                <a:solidFill>
                  <a:schemeClr val="tx1"/>
                </a:solidFill>
                <a:effectLst/>
                <a:latin typeface="+mn-lt"/>
                <a:ea typeface="+mn-ea"/>
                <a:cs typeface="+mn-cs"/>
              </a:rPr>
              <a:t> proletariato</a:t>
            </a:r>
            <a:r>
              <a:rPr lang="it-IT" sz="1200" kern="1200" dirty="0" smtClean="0">
                <a:solidFill>
                  <a:schemeClr val="tx1"/>
                </a:solidFill>
                <a:effectLst/>
                <a:latin typeface="+mn-lt"/>
                <a:ea typeface="+mn-ea"/>
                <a:cs typeface="+mn-cs"/>
              </a:rPr>
              <a:t> </a:t>
            </a:r>
          </a:p>
          <a:p>
            <a:pPr algn="ctr"/>
            <a:r>
              <a:rPr lang="it-IT" sz="1200" kern="1200" dirty="0" smtClean="0">
                <a:solidFill>
                  <a:schemeClr val="tx1"/>
                </a:solidFill>
                <a:effectLst/>
                <a:latin typeface="+mn-lt"/>
                <a:ea typeface="+mn-ea"/>
                <a:cs typeface="+mn-cs"/>
              </a:rPr>
              <a:t>organizzato e composto dalle masse operaie.</a:t>
            </a:r>
            <a:r>
              <a:rPr lang="it-IT" dirty="0" smtClean="0">
                <a:effectLst/>
              </a:rPr>
              <a:t> </a:t>
            </a:r>
            <a:endParaRPr lang="it-IT"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6</a:t>
            </a:fld>
            <a:endParaRPr lang="it-IT"/>
          </a:p>
        </p:txBody>
      </p:sp>
    </p:spTree>
    <p:extLst>
      <p:ext uri="{BB962C8B-B14F-4D97-AF65-F5344CB8AC3E}">
        <p14:creationId xmlns:p14="http://schemas.microsoft.com/office/powerpoint/2010/main" val="414452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dirty="0" smtClean="0"/>
              <a:t>Cos’è il cottimo?</a:t>
            </a:r>
            <a:r>
              <a:rPr lang="it-IT" b="1" baseline="0" dirty="0" smtClean="0"/>
              <a:t> </a:t>
            </a:r>
            <a:r>
              <a:rPr lang="it-IT" baseline="0" dirty="0" smtClean="0"/>
              <a:t>Secondo l’art. 2099 CC, ci sono 2 principali sistemi di retribuzione: la retribuzione a tempo e la retribuzione a cottimo. E’ definita a tempo la retribuzione la cui determinazione si commisura sulla base del tempo della prestazione del lavoro: ore, giornate, mesi, ecc. Il cottimo, invece, si caratterizza per la considerazione del risultato del lavoro: come criterio per la determinazione quantitativa della prestazione </a:t>
            </a:r>
          </a:p>
          <a:p>
            <a:pPr algn="just"/>
            <a:r>
              <a:rPr lang="it-IT" baseline="0" dirty="0" smtClean="0"/>
              <a:t>di lavoro quindi della retribuzione. In sostanza non si guarda alla quantità di lavoro svolto quindi al tempo impiegato bensì al solo risulta. In maniera schematica, si può dire che in agricoltura, cottimo significa che la retribuzione è commisurata alla prestanza fisica. </a:t>
            </a:r>
            <a:endParaRPr lang="it-IT"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11</a:t>
            </a:fld>
            <a:endParaRPr lang="it-IT"/>
          </a:p>
        </p:txBody>
      </p:sp>
    </p:spTree>
    <p:extLst>
      <p:ext uri="{BB962C8B-B14F-4D97-AF65-F5344CB8AC3E}">
        <p14:creationId xmlns:p14="http://schemas.microsoft.com/office/powerpoint/2010/main" val="190823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it-IT" sz="800" dirty="0" smtClean="0"/>
              <a:t>Il fenomeno delle</a:t>
            </a:r>
            <a:r>
              <a:rPr lang="it-IT" sz="800" baseline="0" dirty="0" smtClean="0"/>
              <a:t> nuove nuove schiavitù, a cominciare da quelle radicate in agricoltura, ha determinato la necessità di un approccio epistemico</a:t>
            </a:r>
          </a:p>
          <a:p>
            <a:pPr algn="ctr"/>
            <a:r>
              <a:rPr lang="it-IT" sz="800" baseline="0" dirty="0" smtClean="0"/>
              <a:t>al fenomeno con il quale si misurano studiosi di sociologia del lavoro e dei processi economici, giuristi, economisti, scrittori, giornalisti, universitari.</a:t>
            </a:r>
          </a:p>
          <a:p>
            <a:pPr algn="ctr"/>
            <a:r>
              <a:rPr lang="it-IT" sz="800" baseline="0" dirty="0" smtClean="0"/>
              <a:t>Lungi dall’essere una “</a:t>
            </a:r>
            <a:r>
              <a:rPr lang="it-IT" sz="800" baseline="0" dirty="0" err="1" smtClean="0"/>
              <a:t>doxa</a:t>
            </a:r>
            <a:r>
              <a:rPr lang="it-IT" sz="800" baseline="0" dirty="0" smtClean="0"/>
              <a:t>” (come l’intendeva Platone), è piuttosto è realtà sempre più radicata in segmenti importanti del lavoro.</a:t>
            </a:r>
            <a:endParaRPr lang="it-IT" sz="800"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13</a:t>
            </a:fld>
            <a:endParaRPr lang="it-IT"/>
          </a:p>
        </p:txBody>
      </p:sp>
    </p:spTree>
    <p:extLst>
      <p:ext uri="{BB962C8B-B14F-4D97-AF65-F5344CB8AC3E}">
        <p14:creationId xmlns:p14="http://schemas.microsoft.com/office/powerpoint/2010/main" val="309694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14</a:t>
            </a:fld>
            <a:endParaRPr lang="it-IT"/>
          </a:p>
        </p:txBody>
      </p:sp>
    </p:spTree>
    <p:extLst>
      <p:ext uri="{BB962C8B-B14F-4D97-AF65-F5344CB8AC3E}">
        <p14:creationId xmlns:p14="http://schemas.microsoft.com/office/powerpoint/2010/main" val="278117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900" b="0" kern="1200" dirty="0" smtClean="0">
                <a:solidFill>
                  <a:schemeClr val="tx1"/>
                </a:solidFill>
                <a:effectLst/>
                <a:latin typeface="+mn-lt"/>
                <a:ea typeface="+mn-ea"/>
                <a:cs typeface="+mn-cs"/>
              </a:rPr>
              <a:t>Sono stati i diari delle braccianti, gli appunti annotati sui calendari delle loro case, a svelare che il nuovo caporale che in tre mesi, tra giugno e settembre 2015, ha sfruttato e sottopagato circa 600 lavoratrici pugliesi era un'agenzia interinale,</a:t>
            </a:r>
            <a:r>
              <a:rPr lang="it-IT" sz="900" b="0" kern="1200" baseline="0" dirty="0" smtClean="0">
                <a:solidFill>
                  <a:schemeClr val="tx1"/>
                </a:solidFill>
                <a:effectLst/>
                <a:latin typeface="+mn-lt"/>
                <a:ea typeface="+mn-ea"/>
                <a:cs typeface="+mn-cs"/>
              </a:rPr>
              <a:t> la </a:t>
            </a:r>
            <a:r>
              <a:rPr lang="it-IT" sz="900" b="0" kern="1200" baseline="0" dirty="0" err="1" smtClean="0">
                <a:solidFill>
                  <a:schemeClr val="tx1"/>
                </a:solidFill>
                <a:effectLst/>
                <a:latin typeface="+mn-lt"/>
                <a:ea typeface="+mn-ea"/>
                <a:cs typeface="+mn-cs"/>
              </a:rPr>
              <a:t>Infor</a:t>
            </a:r>
            <a:r>
              <a:rPr lang="it-IT" sz="900" b="0" kern="1200" baseline="0" dirty="0" smtClean="0">
                <a:solidFill>
                  <a:schemeClr val="tx1"/>
                </a:solidFill>
                <a:effectLst/>
                <a:latin typeface="+mn-lt"/>
                <a:ea typeface="+mn-ea"/>
                <a:cs typeface="+mn-cs"/>
              </a:rPr>
              <a:t> Group</a:t>
            </a:r>
            <a:r>
              <a:rPr lang="it-IT" sz="900" b="0" kern="1200" dirty="0" smtClean="0">
                <a:solidFill>
                  <a:schemeClr val="tx1"/>
                </a:solidFill>
                <a:effectLst/>
                <a:latin typeface="+mn-lt"/>
                <a:ea typeface="+mn-ea"/>
                <a:cs typeface="+mn-cs"/>
              </a:rPr>
              <a:t>. La stessa agenzia che aveva reclutato Paola Clemente. Il 24-02-2017, in sei furono arrestati, tra cui l'ex datore di lavoro di Paola Clemente e il titolare dell'azienda dei bus su cui la donna viaggiava ogni giorno, al termine di un'indagine di Polizia e Guardia di Finanza. L'inchiesta non riguarda la morte della donna, ma lo sfruttamento di Paola e di oltre 600 braccianti.</a:t>
            </a:r>
          </a:p>
          <a:p>
            <a:endParaRPr lang="it-IT"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15</a:t>
            </a:fld>
            <a:endParaRPr lang="it-IT"/>
          </a:p>
        </p:txBody>
      </p:sp>
    </p:spTree>
    <p:extLst>
      <p:ext uri="{BB962C8B-B14F-4D97-AF65-F5344CB8AC3E}">
        <p14:creationId xmlns:p14="http://schemas.microsoft.com/office/powerpoint/2010/main" val="281220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Il 29 luglio 2011, scoppiò a Nardò uno sciopero quando un gruppo di braccanti decise di non ottemperare alla richiesta del proprio caporale che chiedeva loro di prestare lavoro </a:t>
            </a:r>
          </a:p>
          <a:p>
            <a:pPr marL="0" marR="0" indent="0" algn="ctr"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aggiuntivo senza però ricevere alcun incremento retributivo. Già dal giorno dopo iniziarono a partecipare ad assemblee indette dai lavoratori e dalle diverse associazioni antirazziste </a:t>
            </a:r>
          </a:p>
          <a:p>
            <a:pPr marL="0" marR="0" indent="0" algn="ctr"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e di volontariato del territorio e la CGIL. Quell’esperienza concorse alla novella del Codice Penale con l’introduzione del 603bis.</a:t>
            </a:r>
          </a:p>
          <a:p>
            <a:endParaRPr lang="it-IT"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18</a:t>
            </a:fld>
            <a:endParaRPr lang="it-IT"/>
          </a:p>
        </p:txBody>
      </p:sp>
    </p:spTree>
    <p:extLst>
      <p:ext uri="{BB962C8B-B14F-4D97-AF65-F5344CB8AC3E}">
        <p14:creationId xmlns:p14="http://schemas.microsoft.com/office/powerpoint/2010/main" val="21208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Il 18 aprile 2016 a Latina, circa 2Mila braccianti Sikh hanno scioperato e manifestato in piazza. </a:t>
            </a:r>
          </a:p>
          <a:p>
            <a:pPr marL="0" marR="0" indent="0" algn="ctr" defTabSz="4572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Uno sciopero indetto dalla Flai-Cgil nell’agro Pontino per chiedere condizioni di lavoro dignitose e salario equo.</a:t>
            </a:r>
          </a:p>
          <a:p>
            <a:endParaRPr lang="it-IT" dirty="0"/>
          </a:p>
        </p:txBody>
      </p:sp>
      <p:sp>
        <p:nvSpPr>
          <p:cNvPr id="4" name="Segnaposto numero diapositiva 3"/>
          <p:cNvSpPr>
            <a:spLocks noGrp="1"/>
          </p:cNvSpPr>
          <p:nvPr>
            <p:ph type="sldNum" sz="quarter" idx="10"/>
          </p:nvPr>
        </p:nvSpPr>
        <p:spPr/>
        <p:txBody>
          <a:bodyPr/>
          <a:lstStyle/>
          <a:p>
            <a:fld id="{4A2E0BE4-4756-7247-A05D-60596FDF4FB9}" type="slidenum">
              <a:rPr lang="it-IT" smtClean="0"/>
              <a:t>21</a:t>
            </a:fld>
            <a:endParaRPr lang="it-IT"/>
          </a:p>
        </p:txBody>
      </p:sp>
    </p:spTree>
    <p:extLst>
      <p:ext uri="{BB962C8B-B14F-4D97-AF65-F5344CB8AC3E}">
        <p14:creationId xmlns:p14="http://schemas.microsoft.com/office/powerpoint/2010/main" val="141909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it-IT" smtClean="0"/>
              <a:t>Fare clic per modificare stile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7C953A5-3E6A-CC47-872B-85553FC9AD78}" type="datetimeFigureOut">
              <a:rPr lang="it-IT" smtClean="0"/>
              <a:t>08/10/19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D7C953A5-3E6A-CC47-872B-85553FC9AD78}" type="datetimeFigureOut">
              <a:rPr lang="it-IT" smtClean="0"/>
              <a:t>08/10/19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magine con didascalia,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it-IT" smtClean="0"/>
              <a:t>Fare clic per modificare stile</a:t>
            </a:r>
            <a:endParaRPr lang="en-US" dirty="0"/>
          </a:p>
        </p:txBody>
      </p:sp>
      <p:sp>
        <p:nvSpPr>
          <p:cNvPr id="4" name="Date Placeholder 3"/>
          <p:cNvSpPr>
            <a:spLocks noGrp="1"/>
          </p:cNvSpPr>
          <p:nvPr>
            <p:ph type="dt" sz="half" idx="10"/>
          </p:nvPr>
        </p:nvSpPr>
        <p:spPr/>
        <p:txBody>
          <a:bodyPr/>
          <a:lstStyle/>
          <a:p>
            <a:fld id="{D7C953A5-3E6A-CC47-872B-85553FC9AD78}" type="datetimeFigureOut">
              <a:rPr lang="it-IT" smtClean="0"/>
              <a:t>08/10/19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BD256F-EF67-C042-9171-5D3945F8AC45}" type="slidenum">
              <a:rPr lang="it-IT" smtClean="0"/>
              <a:t>‹n.›</a:t>
            </a:fld>
            <a:endParaRPr lang="it-IT"/>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7C953A5-3E6A-CC47-872B-85553FC9AD78}" type="datetimeFigureOut">
              <a:rPr lang="it-IT" smtClean="0"/>
              <a:t>08/10/19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7C953A5-3E6A-CC47-872B-85553FC9AD78}" type="datetimeFigureOut">
              <a:rPr lang="it-IT" smtClean="0"/>
              <a:t>08/10/19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7C953A5-3E6A-CC47-872B-85553FC9AD78}" type="datetimeFigureOut">
              <a:rPr lang="it-IT" smtClean="0"/>
              <a:t>08/10/19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Diapositiva titolo con immagin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7C953A5-3E6A-CC47-872B-85553FC9AD78}" type="datetimeFigureOut">
              <a:rPr lang="it-IT" smtClean="0"/>
              <a:t>08/10/19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D7C953A5-3E6A-CC47-872B-85553FC9AD78}" type="datetimeFigureOut">
              <a:rPr lang="it-IT" smtClean="0"/>
              <a:t>08/10/19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D7C953A5-3E6A-CC47-872B-85553FC9AD78}" type="datetimeFigureOut">
              <a:rPr lang="it-IT" smtClean="0"/>
              <a:t>08/10/19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7C953A5-3E6A-CC47-872B-85553FC9AD78}" type="datetimeFigureOut">
              <a:rPr lang="it-IT" smtClean="0"/>
              <a:t>08/10/19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D7C953A5-3E6A-CC47-872B-85553FC9AD78}" type="datetimeFigureOut">
              <a:rPr lang="it-IT" smtClean="0"/>
              <a:t>08/10/19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7C953A5-3E6A-CC47-872B-85553FC9AD78}" type="datetimeFigureOut">
              <a:rPr lang="it-IT" smtClean="0"/>
              <a:t>08/10/19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it-IT" smtClean="0"/>
              <a:t>Fare clic per modificare stile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D7C953A5-3E6A-CC47-872B-85553FC9AD78}" type="datetimeFigureOut">
              <a:rPr lang="it-IT" smtClean="0"/>
              <a:t>08/10/19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BD256F-EF67-C042-9171-5D3945F8AC45}"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it-IT" smtClean="0"/>
              <a:t>Fare clic per modificare stile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D7C953A5-3E6A-CC47-872B-85553FC9AD78}" type="datetimeFigureOut">
              <a:rPr lang="it-IT" smtClean="0"/>
              <a:t>08/10/19</a:t>
            </a:fld>
            <a:endParaRPr lang="it-IT"/>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it-IT"/>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6FBD256F-EF67-C042-9171-5D3945F8AC4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Documento_di_Microsoft_Word1.docx"/><Relationship Id="rId5"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71600" y="2923680"/>
            <a:ext cx="6400801" cy="444787"/>
          </a:xfrm>
        </p:spPr>
        <p:txBody>
          <a:bodyPr>
            <a:noAutofit/>
          </a:bodyPr>
          <a:lstStyle/>
          <a:p>
            <a:r>
              <a:rPr lang="it-IT" sz="1800" b="1" dirty="0" smtClean="0">
                <a:solidFill>
                  <a:schemeClr val="tx1"/>
                </a:solidFill>
              </a:rPr>
              <a:t>Federazione Lavoratori Agro- Industria</a:t>
            </a:r>
            <a:endParaRPr lang="it-IT" sz="2800" b="1" dirty="0">
              <a:solidFill>
                <a:schemeClr val="tx1"/>
              </a:solidFill>
            </a:endParaRPr>
          </a:p>
        </p:txBody>
      </p:sp>
      <p:sp>
        <p:nvSpPr>
          <p:cNvPr id="3" name="Sottotitolo 2"/>
          <p:cNvSpPr>
            <a:spLocks noGrp="1"/>
          </p:cNvSpPr>
          <p:nvPr>
            <p:ph type="subTitle" idx="1"/>
          </p:nvPr>
        </p:nvSpPr>
        <p:spPr>
          <a:xfrm>
            <a:off x="0" y="3402058"/>
            <a:ext cx="9144000" cy="1752600"/>
          </a:xfrm>
        </p:spPr>
        <p:txBody>
          <a:bodyPr>
            <a:noAutofit/>
          </a:bodyPr>
          <a:lstStyle/>
          <a:p>
            <a:r>
              <a:rPr lang="it-IT" sz="3600" b="1" i="1" dirty="0" smtClean="0">
                <a:solidFill>
                  <a:schemeClr val="tx1"/>
                </a:solidFill>
              </a:rPr>
              <a:t>SFRUTTAMENTO E  CAPORALATO </a:t>
            </a:r>
          </a:p>
          <a:p>
            <a:r>
              <a:rPr lang="it-IT" sz="3600" b="1" i="1" dirty="0" smtClean="0">
                <a:solidFill>
                  <a:schemeClr val="tx1"/>
                </a:solidFill>
              </a:rPr>
              <a:t>TRA NORD E SUD ITALIA</a:t>
            </a:r>
          </a:p>
          <a:p>
            <a:pPr algn="r"/>
            <a:endParaRPr lang="it-IT" sz="2700" b="1" i="1" dirty="0" smtClean="0">
              <a:solidFill>
                <a:schemeClr val="tx1"/>
              </a:solidFill>
            </a:endParaRPr>
          </a:p>
          <a:p>
            <a:pPr algn="r"/>
            <a:r>
              <a:rPr lang="it-IT" sz="1400" b="1" dirty="0" smtClean="0">
                <a:solidFill>
                  <a:schemeClr val="tx1"/>
                </a:solidFill>
              </a:rPr>
              <a:t>Jean-René Bilongo</a:t>
            </a:r>
          </a:p>
          <a:p>
            <a:pPr algn="r"/>
            <a:r>
              <a:rPr lang="it-IT" sz="1400" b="1" dirty="0" smtClean="0">
                <a:solidFill>
                  <a:schemeClr val="tx1"/>
                </a:solidFill>
              </a:rPr>
              <a:t>FLAI-CGIL Nazionale</a:t>
            </a:r>
            <a:endParaRPr lang="it-IT" sz="1400" b="1" dirty="0">
              <a:solidFill>
                <a:schemeClr val="tx1"/>
              </a:solidFill>
            </a:endParaRPr>
          </a:p>
        </p:txBody>
      </p:sp>
      <p:pic>
        <p:nvPicPr>
          <p:cNvPr id="4" name="Immagine 3" descr="logodellaflaicgil 15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898" y="311820"/>
            <a:ext cx="1515406" cy="2041083"/>
          </a:xfrm>
          <a:prstGeom prst="rect">
            <a:avLst/>
          </a:prstGeom>
        </p:spPr>
      </p:pic>
    </p:spTree>
    <p:extLst>
      <p:ext uri="{BB962C8B-B14F-4D97-AF65-F5344CB8AC3E}">
        <p14:creationId xmlns:p14="http://schemas.microsoft.com/office/powerpoint/2010/main" val="9011080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874" y="656369"/>
            <a:ext cx="8705174" cy="6370974"/>
          </a:xfrm>
          <a:prstGeom prst="rect">
            <a:avLst/>
          </a:prstGeom>
          <a:noFill/>
        </p:spPr>
        <p:txBody>
          <a:bodyPr wrap="square" rtlCol="0">
            <a:spAutoFit/>
          </a:bodyPr>
          <a:lstStyle/>
          <a:p>
            <a:pPr marL="285750" indent="-285750" algn="just">
              <a:buFont typeface="Arial"/>
              <a:buChar char="•"/>
            </a:pPr>
            <a:r>
              <a:rPr lang="it-IT" sz="2400" b="1" u="sng" dirty="0">
                <a:solidFill>
                  <a:srgbClr val="800000"/>
                </a:solidFill>
              </a:rPr>
              <a:t>C</a:t>
            </a:r>
            <a:r>
              <a:rPr lang="it-IT" sz="2400" b="1" u="sng" dirty="0" smtClean="0">
                <a:solidFill>
                  <a:srgbClr val="800000"/>
                </a:solidFill>
              </a:rPr>
              <a:t>aporalato</a:t>
            </a:r>
            <a:r>
              <a:rPr lang="it-IT" sz="2400" b="1" dirty="0" smtClean="0"/>
              <a:t>: sistema informale ancorché illegale </a:t>
            </a:r>
            <a:r>
              <a:rPr lang="it-IT" sz="2400" b="1" dirty="0"/>
              <a:t>di organizzazione del lavoro agricolo temporaneo, svolto da </a:t>
            </a:r>
            <a:r>
              <a:rPr lang="it-IT" sz="2400" b="1" dirty="0" smtClean="0"/>
              <a:t>lavoratrici e lavoratori </a:t>
            </a:r>
            <a:r>
              <a:rPr lang="it-IT" sz="2400" b="1" dirty="0"/>
              <a:t>inseriti in gruppi di lavoro </a:t>
            </a:r>
            <a:r>
              <a:rPr lang="it-IT" sz="2400" b="1" dirty="0" smtClean="0"/>
              <a:t>ovvero squadre </a:t>
            </a:r>
            <a:r>
              <a:rPr lang="it-IT" sz="2400" b="1" dirty="0"/>
              <a:t>di dimensione </a:t>
            </a:r>
            <a:r>
              <a:rPr lang="it-IT" sz="2400" b="1" dirty="0" smtClean="0"/>
              <a:t>variabile. </a:t>
            </a:r>
          </a:p>
          <a:p>
            <a:pPr algn="just"/>
            <a:endParaRPr lang="it-IT" sz="2400" b="1" dirty="0" smtClean="0"/>
          </a:p>
          <a:p>
            <a:pPr marL="285750" indent="-285750" algn="just">
              <a:buFont typeface="Arial"/>
              <a:buChar char="•"/>
            </a:pPr>
            <a:r>
              <a:rPr lang="it-IT" sz="2400" b="1" dirty="0" smtClean="0"/>
              <a:t>Il </a:t>
            </a:r>
            <a:r>
              <a:rPr lang="it-IT" sz="2400" b="1" i="1" dirty="0"/>
              <a:t>"</a:t>
            </a:r>
            <a:r>
              <a:rPr lang="it-IT" sz="2400" b="1" i="1" dirty="0" smtClean="0"/>
              <a:t>caporale” </a:t>
            </a:r>
            <a:r>
              <a:rPr lang="it-IT" sz="2400" b="1" dirty="0" smtClean="0"/>
              <a:t>si adopera per </a:t>
            </a:r>
            <a:r>
              <a:rPr lang="it-IT" sz="2400" b="1" dirty="0"/>
              <a:t>reperire la manodopera a basso costo, per le prestazioni agricole presso i proprietari terrieri e </a:t>
            </a:r>
            <a:r>
              <a:rPr lang="it-IT" sz="2400" b="1" dirty="0" smtClean="0"/>
              <a:t>aziende </a:t>
            </a:r>
            <a:r>
              <a:rPr lang="it-IT" sz="2400" b="1" dirty="0"/>
              <a:t>agricole. Il caporale agisce come mediatore illegale di manodopera e </a:t>
            </a:r>
            <a:r>
              <a:rPr lang="it-IT" sz="2400" b="1" dirty="0" smtClean="0"/>
              <a:t>gestore/supervisore </a:t>
            </a:r>
            <a:r>
              <a:rPr lang="it-IT" sz="2400" b="1" dirty="0"/>
              <a:t>dei lavori secondo le richieste dell'imprenditore agricolo</a:t>
            </a:r>
            <a:r>
              <a:rPr lang="it-IT" sz="2400" b="1" dirty="0" smtClean="0"/>
              <a:t>.</a:t>
            </a:r>
          </a:p>
          <a:p>
            <a:pPr algn="just"/>
            <a:endParaRPr lang="it-IT" sz="2400" b="1" dirty="0" smtClean="0"/>
          </a:p>
          <a:p>
            <a:pPr marL="285750" indent="-285750" algn="just">
              <a:buFont typeface="Arial"/>
              <a:buChar char="•"/>
            </a:pPr>
            <a:r>
              <a:rPr lang="it-IT" sz="2400" b="1" dirty="0" smtClean="0"/>
              <a:t>Il </a:t>
            </a:r>
            <a:r>
              <a:rPr lang="it-IT" sz="2400" b="1" dirty="0"/>
              <a:t>caporale </a:t>
            </a:r>
            <a:r>
              <a:rPr lang="it-IT" sz="2400" b="1" dirty="0" smtClean="0"/>
              <a:t>ingaggia, </a:t>
            </a:r>
            <a:r>
              <a:rPr lang="it-IT" sz="2400" b="1" u="sng" dirty="0"/>
              <a:t>per </a:t>
            </a:r>
            <a:r>
              <a:rPr lang="it-IT" sz="2400" b="1" u="sng" dirty="0" smtClean="0"/>
              <a:t>conto dell’imprenditore ovvero del proprietario</a:t>
            </a:r>
            <a:r>
              <a:rPr lang="it-IT" sz="2400" b="1" dirty="0" smtClean="0"/>
              <a:t>, la manodopera </a:t>
            </a:r>
            <a:r>
              <a:rPr lang="it-IT" sz="2400" b="1" dirty="0"/>
              <a:t>e stabilisce il loro compenso del quale tiene per sé una parte che gli viene corrisposta sia dal proprietario che dai </a:t>
            </a:r>
            <a:r>
              <a:rPr lang="it-IT" sz="2400" b="1" dirty="0" smtClean="0"/>
              <a:t>lavoratori </a:t>
            </a:r>
            <a:r>
              <a:rPr lang="it-IT" sz="2400" b="1" dirty="0"/>
              <a:t>reclutati. </a:t>
            </a:r>
            <a:endParaRPr lang="it-IT" sz="2400" b="1" dirty="0" smtClean="0"/>
          </a:p>
        </p:txBody>
      </p:sp>
    </p:spTree>
    <p:extLst>
      <p:ext uri="{BB962C8B-B14F-4D97-AF65-F5344CB8AC3E}">
        <p14:creationId xmlns:p14="http://schemas.microsoft.com/office/powerpoint/2010/main" val="216717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2080" y="756253"/>
            <a:ext cx="7634866" cy="4832093"/>
          </a:xfrm>
          <a:prstGeom prst="rect">
            <a:avLst/>
          </a:prstGeom>
          <a:noFill/>
        </p:spPr>
        <p:txBody>
          <a:bodyPr wrap="square" rtlCol="0">
            <a:spAutoFit/>
          </a:bodyPr>
          <a:lstStyle/>
          <a:p>
            <a:pPr algn="just"/>
            <a:r>
              <a:rPr lang="it-IT" sz="2800" b="1" dirty="0"/>
              <a:t>Oggi, il caporalato </a:t>
            </a:r>
            <a:r>
              <a:rPr lang="it-IT" sz="2800" b="1" dirty="0" smtClean="0"/>
              <a:t>si configura e si </a:t>
            </a:r>
            <a:r>
              <a:rPr lang="it-IT" sz="2800" b="1" dirty="0"/>
              <a:t>pone sempre più come </a:t>
            </a:r>
            <a:r>
              <a:rPr lang="it-IT" sz="2800" b="1" u="sng" dirty="0"/>
              <a:t>attività della criminalità organizzata</a:t>
            </a:r>
            <a:r>
              <a:rPr lang="it-IT" sz="2800" b="1" dirty="0"/>
              <a:t> volta all'elusione della disciplina sul lavoro, mirante allo sfruttamento illegale e a basso costo di manodopera agricola. </a:t>
            </a:r>
            <a:endParaRPr lang="it-IT" sz="2800" b="1" dirty="0" smtClean="0"/>
          </a:p>
          <a:p>
            <a:pPr algn="just"/>
            <a:endParaRPr lang="it-IT" sz="2800" b="1" dirty="0"/>
          </a:p>
          <a:p>
            <a:pPr algn="just"/>
            <a:r>
              <a:rPr lang="it-IT" sz="2800" b="1" dirty="0" smtClean="0"/>
              <a:t>I </a:t>
            </a:r>
            <a:r>
              <a:rPr lang="it-IT" sz="2800" b="1" dirty="0"/>
              <a:t>salari elargiti ai lavoratori (</a:t>
            </a:r>
            <a:r>
              <a:rPr lang="it-IT" sz="2800" b="1" dirty="0" smtClean="0"/>
              <a:t>a cottimo) </a:t>
            </a:r>
            <a:r>
              <a:rPr lang="it-IT" sz="2800" b="1" dirty="0"/>
              <a:t>sono notevolmente inferiori rispetto a quanto stabilito dal Contratto Collettivo di riferimento e spesso privi di versamento dei contributi previdenziali</a:t>
            </a:r>
            <a:r>
              <a:rPr lang="it-IT" sz="2800" b="1" dirty="0" smtClean="0"/>
              <a:t>.</a:t>
            </a:r>
          </a:p>
          <a:p>
            <a:pPr algn="just"/>
            <a:endParaRPr lang="it-IT" sz="2800" b="1" dirty="0"/>
          </a:p>
        </p:txBody>
      </p:sp>
    </p:spTree>
    <p:extLst>
      <p:ext uri="{BB962C8B-B14F-4D97-AF65-F5344CB8AC3E}">
        <p14:creationId xmlns:p14="http://schemas.microsoft.com/office/powerpoint/2010/main" val="341454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06311" y="6611779"/>
            <a:ext cx="4909148" cy="246221"/>
          </a:xfrm>
          <a:prstGeom prst="rect">
            <a:avLst/>
          </a:prstGeom>
          <a:noFill/>
        </p:spPr>
        <p:txBody>
          <a:bodyPr wrap="square" rtlCol="0">
            <a:spAutoFit/>
          </a:bodyPr>
          <a:lstStyle/>
          <a:p>
            <a:r>
              <a:rPr lang="it-IT" sz="1000" b="1" dirty="0" smtClean="0"/>
              <a:t>                                                                       Grafico realizzato da IL SOLE 24 ORE</a:t>
            </a:r>
            <a:endParaRPr lang="it-IT" sz="1000" b="1" dirty="0"/>
          </a:p>
        </p:txBody>
      </p:sp>
      <p:pic>
        <p:nvPicPr>
          <p:cNvPr id="3" name="Immagine 2" descr="GRAFICO-02-caporalato-alleanza-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80" y="1536699"/>
            <a:ext cx="8847880" cy="40852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asellaDiTesto 3"/>
          <p:cNvSpPr txBox="1"/>
          <p:nvPr/>
        </p:nvSpPr>
        <p:spPr>
          <a:xfrm>
            <a:off x="742079" y="299647"/>
            <a:ext cx="7706221" cy="830997"/>
          </a:xfrm>
          <a:prstGeom prst="rect">
            <a:avLst/>
          </a:prstGeom>
          <a:noFill/>
        </p:spPr>
        <p:txBody>
          <a:bodyPr wrap="square" rtlCol="0">
            <a:spAutoFit/>
          </a:bodyPr>
          <a:lstStyle/>
          <a:p>
            <a:pPr algn="ctr"/>
            <a:r>
              <a:rPr lang="it-IT" sz="2400" b="1" dirty="0" smtClean="0"/>
              <a:t>Illustrazione dell’idra del caporalato: </a:t>
            </a:r>
          </a:p>
          <a:p>
            <a:pPr algn="ctr"/>
            <a:r>
              <a:rPr lang="it-IT" sz="2400" b="1" dirty="0" smtClean="0"/>
              <a:t>l’esempio della raccolta del pomodoro</a:t>
            </a:r>
            <a:r>
              <a:rPr lang="is-IS" sz="2400" b="1" dirty="0" smtClean="0"/>
              <a:t>…</a:t>
            </a:r>
            <a:endParaRPr lang="it-IT" sz="2400" b="1" dirty="0"/>
          </a:p>
        </p:txBody>
      </p:sp>
    </p:spTree>
    <p:extLst>
      <p:ext uri="{BB962C8B-B14F-4D97-AF65-F5344CB8AC3E}">
        <p14:creationId xmlns:p14="http://schemas.microsoft.com/office/powerpoint/2010/main" val="218119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13916"/>
            <a:ext cx="9144000" cy="461665"/>
          </a:xfrm>
          <a:prstGeom prst="rect">
            <a:avLst/>
          </a:prstGeom>
          <a:noFill/>
        </p:spPr>
        <p:txBody>
          <a:bodyPr wrap="square" rtlCol="0">
            <a:spAutoFit/>
          </a:bodyPr>
          <a:lstStyle/>
          <a:p>
            <a:r>
              <a:rPr lang="it-IT" sz="2400" b="1" dirty="0" smtClean="0"/>
              <a:t> La nuova schiavitù: mera elucubrazione o realtà accertata?</a:t>
            </a:r>
            <a:endParaRPr lang="it-IT" sz="2400" b="1" dirty="0"/>
          </a:p>
        </p:txBody>
      </p:sp>
      <p:pic>
        <p:nvPicPr>
          <p:cNvPr id="3" name="Immagine 2" descr="131006763-a57f10f5-0db4-4415-a424-6faa27651ba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38" y="1367042"/>
            <a:ext cx="3810000" cy="4768594"/>
          </a:xfrm>
          <a:prstGeom prst="rect">
            <a:avLst/>
          </a:prstGeom>
        </p:spPr>
      </p:pic>
      <p:pic>
        <p:nvPicPr>
          <p:cNvPr id="4" name="Immagine 3" descr="sicilia_24_4_12_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647" y="1367042"/>
            <a:ext cx="3830539" cy="4768594"/>
          </a:xfrm>
          <a:prstGeom prst="rect">
            <a:avLst/>
          </a:prstGeom>
        </p:spPr>
      </p:pic>
    </p:spTree>
    <p:extLst>
      <p:ext uri="{BB962C8B-B14F-4D97-AF65-F5344CB8AC3E}">
        <p14:creationId xmlns:p14="http://schemas.microsoft.com/office/powerpoint/2010/main" val="148720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2708" y="156958"/>
            <a:ext cx="8862151" cy="5770811"/>
          </a:xfrm>
          <a:prstGeom prst="rect">
            <a:avLst/>
          </a:prstGeom>
          <a:noFill/>
        </p:spPr>
        <p:txBody>
          <a:bodyPr wrap="square" rtlCol="0">
            <a:spAutoFit/>
          </a:bodyPr>
          <a:lstStyle/>
          <a:p>
            <a:pPr algn="ctr"/>
            <a:r>
              <a:rPr lang="it-IT" sz="2000" b="1" dirty="0" smtClean="0">
                <a:solidFill>
                  <a:srgbClr val="800000"/>
                </a:solidFill>
              </a:rPr>
              <a:t>LA STRETTA CONTRO IL CAPORALATO E LO SFRUTTAMENTO:</a:t>
            </a:r>
          </a:p>
          <a:p>
            <a:pPr algn="ctr"/>
            <a:r>
              <a:rPr lang="it-IT" sz="2000" b="1" dirty="0" smtClean="0">
                <a:solidFill>
                  <a:srgbClr val="800000"/>
                </a:solidFill>
              </a:rPr>
              <a:t>LA LEGGE 199/2016 INTITOLATA </a:t>
            </a:r>
            <a:r>
              <a:rPr lang="it-IT" sz="2000" b="1" i="1" dirty="0" smtClean="0">
                <a:solidFill>
                  <a:srgbClr val="800000"/>
                </a:solidFill>
              </a:rPr>
              <a:t>“DISPOSIZIONI IN MATERIA DI CONTRASTO AI FENOMENI CONTRO IL FENOMENO DEL LAVORO NERO E DELLO SFRUTTAMENTO DEL LAVORO IN AGRICOLTURA”</a:t>
            </a:r>
          </a:p>
          <a:p>
            <a:endParaRPr lang="it-IT" dirty="0"/>
          </a:p>
          <a:p>
            <a:pPr algn="just"/>
            <a:r>
              <a:rPr lang="it-IT" sz="2300" dirty="0"/>
              <a:t>Correva l’estate 2015 quando, nell’arco di pochi giorni e nella costernazione generale, si apprese una sfilza di decessi nei campi: </a:t>
            </a:r>
            <a:r>
              <a:rPr lang="it-IT" sz="2300" dirty="0" smtClean="0"/>
              <a:t>1- Mohammed </a:t>
            </a:r>
            <a:r>
              <a:rPr lang="it-IT" sz="2300" dirty="0"/>
              <a:t>Abdulla (sudanese), </a:t>
            </a:r>
            <a:r>
              <a:rPr lang="it-IT" sz="2300" b="1" dirty="0" smtClean="0"/>
              <a:t>2- Paola </a:t>
            </a:r>
            <a:r>
              <a:rPr lang="it-IT" sz="2300" b="1" dirty="0"/>
              <a:t>Clemente (italiana)</a:t>
            </a:r>
            <a:r>
              <a:rPr lang="it-IT" sz="2300" dirty="0"/>
              <a:t>, </a:t>
            </a:r>
            <a:r>
              <a:rPr lang="it-IT" sz="2300" dirty="0" smtClean="0"/>
              <a:t>3- George </a:t>
            </a:r>
            <a:r>
              <a:rPr lang="it-IT" sz="2300" dirty="0" err="1"/>
              <a:t>Barbieru</a:t>
            </a:r>
            <a:r>
              <a:rPr lang="it-IT" sz="2300" dirty="0"/>
              <a:t> </a:t>
            </a:r>
            <a:r>
              <a:rPr lang="it-IT" sz="2300" dirty="0" smtClean="0"/>
              <a:t>(rumeno)</a:t>
            </a:r>
            <a:r>
              <a:rPr lang="it-IT" sz="2300" dirty="0"/>
              <a:t>, </a:t>
            </a:r>
            <a:r>
              <a:rPr lang="it-IT" sz="2300" dirty="0" smtClean="0"/>
              <a:t>4- Maria </a:t>
            </a:r>
            <a:r>
              <a:rPr lang="it-IT" sz="2300" dirty="0"/>
              <a:t>Lemma (italiana), </a:t>
            </a:r>
            <a:r>
              <a:rPr lang="it-IT" sz="2300" dirty="0" smtClean="0"/>
              <a:t>5- </a:t>
            </a:r>
            <a:r>
              <a:rPr lang="it-IT" sz="2300" dirty="0" err="1" smtClean="0"/>
              <a:t>Zakaria</a:t>
            </a:r>
            <a:r>
              <a:rPr lang="it-IT" sz="2300" dirty="0" smtClean="0"/>
              <a:t> </a:t>
            </a:r>
            <a:r>
              <a:rPr lang="it-IT" sz="2300" dirty="0"/>
              <a:t>Ben </a:t>
            </a:r>
            <a:r>
              <a:rPr lang="it-IT" sz="2300" dirty="0" err="1"/>
              <a:t>Hasine</a:t>
            </a:r>
            <a:r>
              <a:rPr lang="it-IT" sz="2300" dirty="0"/>
              <a:t> (tunisino), </a:t>
            </a:r>
            <a:r>
              <a:rPr lang="it-IT" sz="2300" dirty="0" smtClean="0"/>
              <a:t>6- Arcangelo </a:t>
            </a:r>
            <a:r>
              <a:rPr lang="it-IT" sz="2300" dirty="0"/>
              <a:t>De Marco (italiano), </a:t>
            </a:r>
            <a:r>
              <a:rPr lang="it-IT" sz="2300" dirty="0" smtClean="0"/>
              <a:t>7- Vasile </a:t>
            </a:r>
            <a:r>
              <a:rPr lang="it-IT" sz="2300" dirty="0"/>
              <a:t>Tusa (rumeno), </a:t>
            </a:r>
            <a:r>
              <a:rPr lang="it-IT" sz="2300" dirty="0" smtClean="0"/>
              <a:t>8- Stefan </a:t>
            </a:r>
            <a:r>
              <a:rPr lang="it-IT" sz="2300" dirty="0" err="1"/>
              <a:t>Cincu</a:t>
            </a:r>
            <a:r>
              <a:rPr lang="it-IT" sz="2300" dirty="0"/>
              <a:t> (rumeno), </a:t>
            </a:r>
            <a:r>
              <a:rPr lang="it-IT" sz="2300" dirty="0" smtClean="0"/>
              <a:t>9- </a:t>
            </a:r>
            <a:r>
              <a:rPr lang="it-IT" sz="2300" dirty="0" err="1" smtClean="0"/>
              <a:t>Sare</a:t>
            </a:r>
            <a:r>
              <a:rPr lang="it-IT" sz="2300" dirty="0" smtClean="0"/>
              <a:t> </a:t>
            </a:r>
            <a:r>
              <a:rPr lang="it-IT" sz="2300" dirty="0" err="1"/>
              <a:t>Mamadou</a:t>
            </a:r>
            <a:r>
              <a:rPr lang="it-IT" sz="2300" dirty="0"/>
              <a:t> (</a:t>
            </a:r>
            <a:r>
              <a:rPr lang="it-IT" sz="2300" dirty="0" err="1"/>
              <a:t>burkinabè</a:t>
            </a:r>
            <a:r>
              <a:rPr lang="it-IT" sz="2300" dirty="0"/>
              <a:t>). Tutti accomunati dalla stessa condizione di lavoratori della terra.  Il nodo del calpestio della dignità di quanti lavorano nei campi andava affrontato e sciolto. </a:t>
            </a:r>
            <a:r>
              <a:rPr lang="it-IT" sz="2300" dirty="0" smtClean="0"/>
              <a:t>Una vera e propria emergenza nazionale.</a:t>
            </a:r>
            <a:endParaRPr lang="it-IT" dirty="0"/>
          </a:p>
          <a:p>
            <a:endParaRPr lang="it-IT" dirty="0"/>
          </a:p>
        </p:txBody>
      </p:sp>
    </p:spTree>
    <p:extLst>
      <p:ext uri="{BB962C8B-B14F-4D97-AF65-F5344CB8AC3E}">
        <p14:creationId xmlns:p14="http://schemas.microsoft.com/office/powerpoint/2010/main" val="138714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28538"/>
            <a:ext cx="9144000" cy="7109637"/>
          </a:xfrm>
          <a:prstGeom prst="rect">
            <a:avLst/>
          </a:prstGeom>
        </p:spPr>
        <p:txBody>
          <a:bodyPr wrap="square">
            <a:spAutoFit/>
          </a:bodyPr>
          <a:lstStyle/>
          <a:p>
            <a:pPr algn="ctr"/>
            <a:r>
              <a:rPr lang="it-IT" sz="2600" b="1" u="sng" dirty="0" smtClean="0">
                <a:solidFill>
                  <a:srgbClr val="800000"/>
                </a:solidFill>
              </a:rPr>
              <a:t>PAOLA CLEMENTE</a:t>
            </a:r>
            <a:r>
              <a:rPr lang="it-IT" sz="2600" b="1" dirty="0" smtClean="0">
                <a:solidFill>
                  <a:srgbClr val="800000"/>
                </a:solidFill>
              </a:rPr>
              <a:t>, SIMBOLO DELLA LOTTA ALLO SFRUTTAMENTO E IL CAPORALATO IN AGRICOLTURA</a:t>
            </a:r>
          </a:p>
          <a:p>
            <a:pPr algn="just"/>
            <a:endParaRPr lang="it-IT" sz="2600" b="1" dirty="0"/>
          </a:p>
          <a:p>
            <a:pPr algn="ctr"/>
            <a:r>
              <a:rPr lang="it-IT" sz="2400" b="1" dirty="0" smtClean="0"/>
              <a:t>Autentica </a:t>
            </a:r>
            <a:r>
              <a:rPr lang="it-IT" sz="2400" b="1" dirty="0"/>
              <a:t>storia di </a:t>
            </a:r>
            <a:r>
              <a:rPr lang="it-IT" sz="2400" b="1" u="sng" dirty="0" smtClean="0"/>
              <a:t>schiavitù</a:t>
            </a:r>
            <a:r>
              <a:rPr lang="it-IT" sz="2400" b="1" dirty="0" smtClean="0"/>
              <a:t>!!!</a:t>
            </a:r>
          </a:p>
          <a:p>
            <a:pPr algn="just"/>
            <a:endParaRPr lang="it-IT" sz="2400" dirty="0"/>
          </a:p>
          <a:p>
            <a:pPr algn="just"/>
            <a:r>
              <a:rPr lang="it-IT" sz="2400" dirty="0" smtClean="0"/>
              <a:t>Italianissima, </a:t>
            </a:r>
            <a:r>
              <a:rPr lang="it-IT" sz="2400" dirty="0"/>
              <a:t>49 anni</a:t>
            </a:r>
            <a:r>
              <a:rPr lang="it-IT" sz="2400" dirty="0" smtClean="0"/>
              <a:t>, </a:t>
            </a:r>
            <a:r>
              <a:rPr lang="it-IT" sz="2400" dirty="0"/>
              <a:t>morta il 13 luglio </a:t>
            </a:r>
            <a:r>
              <a:rPr lang="it-IT" sz="2400" dirty="0" smtClean="0"/>
              <a:t>2015 ad </a:t>
            </a:r>
            <a:r>
              <a:rPr lang="it-IT" sz="2400" dirty="0"/>
              <a:t>Andria mentre lavorava all'acinellatura dell'uva. </a:t>
            </a:r>
            <a:endParaRPr lang="it-IT" sz="2400" dirty="0" smtClean="0"/>
          </a:p>
          <a:p>
            <a:pPr algn="just"/>
            <a:endParaRPr lang="it-IT" sz="2400" dirty="0" smtClean="0"/>
          </a:p>
          <a:p>
            <a:pPr algn="just"/>
            <a:r>
              <a:rPr lang="it-IT" sz="2400" dirty="0" smtClean="0"/>
              <a:t>Viveva </a:t>
            </a:r>
            <a:r>
              <a:rPr lang="it-IT" sz="2400" dirty="0"/>
              <a:t>insieme con suo marito e i suoi 3</a:t>
            </a:r>
            <a:r>
              <a:rPr lang="it-IT" sz="2400" dirty="0" smtClean="0"/>
              <a:t> </a:t>
            </a:r>
            <a:r>
              <a:rPr lang="it-IT" sz="2400" dirty="0"/>
              <a:t>figli a </a:t>
            </a:r>
            <a:r>
              <a:rPr lang="it-IT" sz="2400" dirty="0" smtClean="0"/>
              <a:t>S. </a:t>
            </a:r>
            <a:r>
              <a:rPr lang="it-IT" sz="2400" dirty="0"/>
              <a:t>Giorgio Jonico, </a:t>
            </a:r>
            <a:r>
              <a:rPr lang="it-IT" sz="2400" dirty="0" smtClean="0"/>
              <a:t>300 km </a:t>
            </a:r>
            <a:r>
              <a:rPr lang="it-IT" sz="2400" dirty="0"/>
              <a:t>di distanza </a:t>
            </a:r>
            <a:r>
              <a:rPr lang="it-IT" sz="2400" dirty="0" smtClean="0"/>
              <a:t>circa.</a:t>
            </a:r>
            <a:r>
              <a:rPr lang="it-IT" sz="2400" dirty="0"/>
              <a:t> </a:t>
            </a:r>
            <a:r>
              <a:rPr lang="it-IT" sz="2400" dirty="0" smtClean="0"/>
              <a:t>Secondo </a:t>
            </a:r>
            <a:r>
              <a:rPr lang="it-IT" sz="2400" dirty="0"/>
              <a:t>la Procura di </a:t>
            </a:r>
            <a:r>
              <a:rPr lang="it-IT" sz="2400" dirty="0" smtClean="0"/>
              <a:t>Trani, percepiva </a:t>
            </a:r>
            <a:r>
              <a:rPr lang="it-IT" sz="2400" dirty="0"/>
              <a:t>ogni giorno</a:t>
            </a:r>
            <a:r>
              <a:rPr lang="it-IT" sz="2400" b="1" dirty="0"/>
              <a:t> </a:t>
            </a:r>
            <a:r>
              <a:rPr lang="it-IT" sz="2400" b="1" dirty="0" smtClean="0"/>
              <a:t>€27  </a:t>
            </a:r>
            <a:r>
              <a:rPr lang="it-IT" sz="2400" dirty="0"/>
              <a:t>per essere al servizio dei caporali per </a:t>
            </a:r>
            <a:r>
              <a:rPr lang="it-IT" sz="2400" b="1" dirty="0"/>
              <a:t>12 </a:t>
            </a:r>
            <a:r>
              <a:rPr lang="it-IT" sz="2400" b="1" dirty="0" smtClean="0"/>
              <a:t>lunghissime ore</a:t>
            </a:r>
            <a:r>
              <a:rPr lang="it-IT" sz="2400" dirty="0"/>
              <a:t>: dalle </a:t>
            </a:r>
            <a:r>
              <a:rPr lang="it-IT" sz="2400" dirty="0" smtClean="0"/>
              <a:t>03.30 </a:t>
            </a:r>
            <a:r>
              <a:rPr lang="it-IT" sz="2400" dirty="0"/>
              <a:t>del mattino, quando si ritrovavano per essere portate nei campi a bordo dei pullman, alle 15.30, quando ritornavano a casa dopo essere state al lavoro tra Taranto, Brindisi e Andria. </a:t>
            </a:r>
            <a:endParaRPr lang="it-IT" sz="2400" dirty="0" smtClean="0"/>
          </a:p>
          <a:p>
            <a:pPr algn="just"/>
            <a:endParaRPr lang="it-IT" sz="2400" dirty="0"/>
          </a:p>
          <a:p>
            <a:pPr algn="just"/>
            <a:r>
              <a:rPr lang="it-IT" sz="2400" dirty="0" smtClean="0"/>
              <a:t>Il compenso </a:t>
            </a:r>
            <a:r>
              <a:rPr lang="it-IT" sz="2400" dirty="0"/>
              <a:t>avrebbe dovuto essere di </a:t>
            </a:r>
            <a:r>
              <a:rPr lang="it-IT" sz="2400" b="1" dirty="0" smtClean="0"/>
              <a:t>€86</a:t>
            </a:r>
            <a:r>
              <a:rPr lang="it-IT" sz="2400" dirty="0" smtClean="0"/>
              <a:t>.</a:t>
            </a:r>
            <a:endParaRPr lang="it-IT" sz="2400" dirty="0"/>
          </a:p>
          <a:p>
            <a:pPr algn="just"/>
            <a:r>
              <a:rPr lang="it-IT" sz="2400" dirty="0"/>
              <a:t> </a:t>
            </a:r>
          </a:p>
          <a:p>
            <a:endParaRPr lang="it-IT" dirty="0"/>
          </a:p>
        </p:txBody>
      </p:sp>
    </p:spTree>
    <p:extLst>
      <p:ext uri="{BB962C8B-B14F-4D97-AF65-F5344CB8AC3E}">
        <p14:creationId xmlns:p14="http://schemas.microsoft.com/office/powerpoint/2010/main" val="240673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ed7b97d0a4237dc9f0046071390204f.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6235700"/>
          </a:xfrm>
          <a:prstGeom prst="rect">
            <a:avLst/>
          </a:prstGeom>
        </p:spPr>
      </p:pic>
      <p:sp>
        <p:nvSpPr>
          <p:cNvPr id="3" name="CasellaDiTesto 2"/>
          <p:cNvSpPr txBox="1"/>
          <p:nvPr/>
        </p:nvSpPr>
        <p:spPr>
          <a:xfrm>
            <a:off x="0" y="5019"/>
            <a:ext cx="9144000" cy="615553"/>
          </a:xfrm>
          <a:prstGeom prst="rect">
            <a:avLst/>
          </a:prstGeom>
          <a:noFill/>
        </p:spPr>
        <p:txBody>
          <a:bodyPr wrap="square" rtlCol="0">
            <a:spAutoFit/>
          </a:bodyPr>
          <a:lstStyle/>
          <a:p>
            <a:pPr algn="ctr"/>
            <a:r>
              <a:rPr lang="it-IT" sz="2400" b="1" dirty="0" smtClean="0"/>
              <a:t>Ricostruzione della giornata di Paola Clemente</a:t>
            </a:r>
          </a:p>
          <a:p>
            <a:pPr algn="ctr"/>
            <a:r>
              <a:rPr lang="it-IT" sz="1000" b="1" dirty="0" smtClean="0"/>
              <a:t>GRAFICA REALIZZATA DALL’ANSA</a:t>
            </a:r>
            <a:endParaRPr lang="it-IT" sz="1000" b="1" dirty="0"/>
          </a:p>
        </p:txBody>
      </p:sp>
    </p:spTree>
    <p:extLst>
      <p:ext uri="{BB962C8B-B14F-4D97-AF65-F5344CB8AC3E}">
        <p14:creationId xmlns:p14="http://schemas.microsoft.com/office/powerpoint/2010/main" val="150492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orire-come-schiav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27" y="1312741"/>
            <a:ext cx="7649136" cy="4423365"/>
          </a:xfrm>
          <a:prstGeom prst="rect">
            <a:avLst/>
          </a:prstGeom>
        </p:spPr>
      </p:pic>
    </p:spTree>
    <p:extLst>
      <p:ext uri="{BB962C8B-B14F-4D97-AF65-F5344CB8AC3E}">
        <p14:creationId xmlns:p14="http://schemas.microsoft.com/office/powerpoint/2010/main" val="260754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5207" y="385261"/>
            <a:ext cx="8034448" cy="6463307"/>
          </a:xfrm>
          <a:prstGeom prst="rect">
            <a:avLst/>
          </a:prstGeom>
          <a:noFill/>
        </p:spPr>
        <p:txBody>
          <a:bodyPr wrap="square" rtlCol="0">
            <a:spAutoFit/>
          </a:bodyPr>
          <a:lstStyle/>
          <a:p>
            <a:pPr algn="ctr"/>
            <a:r>
              <a:rPr lang="it-IT" sz="2400" b="1" dirty="0" smtClean="0">
                <a:solidFill>
                  <a:srgbClr val="800000"/>
                </a:solidFill>
              </a:rPr>
              <a:t>LO STORICO PRECEDENTE DI NARDO’, PROV. DI LECCE</a:t>
            </a:r>
          </a:p>
          <a:p>
            <a:endParaRPr lang="it-IT" dirty="0"/>
          </a:p>
          <a:p>
            <a:endParaRPr lang="it-IT" dirty="0" smtClean="0"/>
          </a:p>
          <a:p>
            <a:pPr algn="just"/>
            <a:r>
              <a:rPr lang="it-IT" sz="2400" dirty="0"/>
              <a:t>La prima sentenza in Italia che riconosce il reato di </a:t>
            </a:r>
            <a:r>
              <a:rPr lang="it-IT" sz="2400" b="1" i="1" dirty="0"/>
              <a:t>“riduzione in schiavitù” </a:t>
            </a:r>
            <a:r>
              <a:rPr lang="it-IT" sz="2400" dirty="0"/>
              <a:t>dei lavoratori. S</a:t>
            </a:r>
            <a:r>
              <a:rPr lang="it-IT" sz="2400" dirty="0" smtClean="0"/>
              <a:t>entenza </a:t>
            </a:r>
            <a:r>
              <a:rPr lang="it-IT" sz="2400" dirty="0"/>
              <a:t>pronunciata </a:t>
            </a:r>
            <a:r>
              <a:rPr lang="it-IT" sz="2400" dirty="0" err="1" smtClean="0"/>
              <a:t>iL</a:t>
            </a:r>
            <a:r>
              <a:rPr lang="it-IT" sz="2400" dirty="0" smtClean="0"/>
              <a:t> 12 luglio 2017 dalla Corte </a:t>
            </a:r>
            <a:r>
              <a:rPr lang="it-IT" sz="2400" dirty="0"/>
              <a:t>d’Assise di Lecce sul processo </a:t>
            </a:r>
            <a:r>
              <a:rPr lang="it-IT" sz="2400" i="1" dirty="0"/>
              <a:t>“</a:t>
            </a:r>
            <a:r>
              <a:rPr lang="it-IT" sz="2400" i="1" dirty="0" err="1"/>
              <a:t>Sabr</a:t>
            </a:r>
            <a:r>
              <a:rPr lang="it-IT" sz="2400" i="1" dirty="0"/>
              <a:t>”</a:t>
            </a:r>
            <a:r>
              <a:rPr lang="it-IT" sz="2400" dirty="0"/>
              <a:t>, nato dall’inchiesta della Procura e dei Carabinieri del </a:t>
            </a:r>
            <a:r>
              <a:rPr lang="it-IT" sz="2400" dirty="0" smtClean="0"/>
              <a:t>ROS, </a:t>
            </a:r>
            <a:r>
              <a:rPr lang="it-IT" sz="2400" dirty="0"/>
              <a:t>sull’impiego e lo sfruttamento dal 2008 al 2011 nelle campagne di Nardò, della manodopera straniera per la raccolta delle angurie e dei pomodori</a:t>
            </a:r>
            <a:r>
              <a:rPr lang="it-IT" sz="2400" dirty="0" smtClean="0"/>
              <a:t>.</a:t>
            </a:r>
          </a:p>
          <a:p>
            <a:pPr algn="just"/>
            <a:endParaRPr lang="it-IT" sz="2400" dirty="0"/>
          </a:p>
          <a:p>
            <a:pPr algn="just"/>
            <a:r>
              <a:rPr lang="it-IT" sz="2400" dirty="0" smtClean="0"/>
              <a:t>13 </a:t>
            </a:r>
            <a:r>
              <a:rPr lang="it-IT" sz="2400" dirty="0"/>
              <a:t>condanne in tutto. </a:t>
            </a:r>
            <a:r>
              <a:rPr lang="it-IT" sz="2400" b="1" u="sng" dirty="0"/>
              <a:t>11 gli imputati condannati per </a:t>
            </a:r>
            <a:r>
              <a:rPr lang="it-IT" sz="2400" b="1" u="sng" dirty="0" smtClean="0"/>
              <a:t>RIDUZIONE IN SCHIAVITU</a:t>
            </a:r>
            <a:r>
              <a:rPr lang="it-IT" sz="2400" b="1" dirty="0" smtClean="0"/>
              <a:t>’ </a:t>
            </a:r>
            <a:r>
              <a:rPr lang="it-IT" sz="2400" dirty="0"/>
              <a:t>(che ha assorbito anche quello di </a:t>
            </a:r>
            <a:r>
              <a:rPr lang="it-IT" sz="2400" b="1" dirty="0"/>
              <a:t>associazione a delinquere</a:t>
            </a:r>
            <a:r>
              <a:rPr lang="it-IT" sz="2400" dirty="0"/>
              <a:t>), </a:t>
            </a:r>
            <a:r>
              <a:rPr lang="it-IT" sz="2400" b="1" i="1" dirty="0"/>
              <a:t>imprenditori e “caporali”</a:t>
            </a:r>
            <a:r>
              <a:rPr lang="it-IT" sz="2400" dirty="0"/>
              <a:t>. </a:t>
            </a:r>
            <a:r>
              <a:rPr lang="it-IT" sz="2400" dirty="0" smtClean="0"/>
              <a:t>A </a:t>
            </a:r>
            <a:r>
              <a:rPr lang="it-IT" sz="2400" dirty="0"/>
              <a:t>tutti </a:t>
            </a:r>
            <a:r>
              <a:rPr lang="it-IT" sz="2400" dirty="0" smtClean="0"/>
              <a:t>11 </a:t>
            </a:r>
            <a:r>
              <a:rPr lang="it-IT" sz="2400" dirty="0"/>
              <a:t>anni di reclusione </a:t>
            </a:r>
            <a:r>
              <a:rPr lang="it-IT" sz="2400" dirty="0" smtClean="0"/>
              <a:t>+ l’interdizione </a:t>
            </a:r>
            <a:r>
              <a:rPr lang="it-IT" sz="2400" dirty="0"/>
              <a:t>perpetua dagli uffici pubblici.</a:t>
            </a:r>
          </a:p>
          <a:p>
            <a:endParaRPr lang="it-IT" dirty="0"/>
          </a:p>
        </p:txBody>
      </p:sp>
    </p:spTree>
    <p:extLst>
      <p:ext uri="{BB962C8B-B14F-4D97-AF65-F5344CB8AC3E}">
        <p14:creationId xmlns:p14="http://schemas.microsoft.com/office/powerpoint/2010/main" val="147162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ermata-2017-07-15-alle-17.46.37-720x39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10" y="485143"/>
            <a:ext cx="8513442" cy="5756723"/>
          </a:xfrm>
          <a:prstGeom prst="rect">
            <a:avLst/>
          </a:prstGeom>
        </p:spPr>
      </p:pic>
    </p:spTree>
    <p:extLst>
      <p:ext uri="{BB962C8B-B14F-4D97-AF65-F5344CB8AC3E}">
        <p14:creationId xmlns:p14="http://schemas.microsoft.com/office/powerpoint/2010/main" val="245867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8437" y="385261"/>
            <a:ext cx="9015563" cy="6340197"/>
          </a:xfrm>
          <a:prstGeom prst="rect">
            <a:avLst/>
          </a:prstGeom>
          <a:noFill/>
        </p:spPr>
        <p:txBody>
          <a:bodyPr wrap="square" rtlCol="0">
            <a:spAutoFit/>
          </a:bodyPr>
          <a:lstStyle/>
          <a:p>
            <a:pPr algn="ctr"/>
            <a:r>
              <a:rPr lang="it-IT" sz="2400" b="1" dirty="0" smtClean="0">
                <a:solidFill>
                  <a:srgbClr val="800000"/>
                </a:solidFill>
              </a:rPr>
              <a:t>IL CONTRIBUTO DELLE LAVORATRICI </a:t>
            </a:r>
          </a:p>
          <a:p>
            <a:pPr algn="ctr"/>
            <a:r>
              <a:rPr lang="it-IT" sz="2400" b="1" dirty="0" smtClean="0">
                <a:solidFill>
                  <a:srgbClr val="800000"/>
                </a:solidFill>
              </a:rPr>
              <a:t>E LAVORATORI MIGRANTI IN AGRICOLTURA</a:t>
            </a:r>
          </a:p>
          <a:p>
            <a:endParaRPr lang="it-IT" dirty="0"/>
          </a:p>
          <a:p>
            <a:pPr algn="just"/>
            <a:r>
              <a:rPr lang="it-IT" sz="2000" b="1" dirty="0"/>
              <a:t>I</a:t>
            </a:r>
            <a:r>
              <a:rPr lang="it-IT" sz="2000" b="1" dirty="0" smtClean="0"/>
              <a:t> </a:t>
            </a:r>
            <a:r>
              <a:rPr lang="it-IT" sz="2000" b="1" dirty="0"/>
              <a:t>lavoratori </a:t>
            </a:r>
            <a:r>
              <a:rPr lang="it-IT" sz="2000" b="1" dirty="0" smtClean="0"/>
              <a:t>agricoli stranieri </a:t>
            </a:r>
            <a:r>
              <a:rPr lang="it-IT" sz="2000" b="1" dirty="0"/>
              <a:t>regolari (iscritti all’INPS</a:t>
            </a:r>
            <a:r>
              <a:rPr lang="it-IT" sz="2000" b="1" dirty="0" smtClean="0"/>
              <a:t>) </a:t>
            </a:r>
            <a:r>
              <a:rPr lang="it-IT" sz="2000" b="1" dirty="0"/>
              <a:t>sono oltre </a:t>
            </a:r>
            <a:r>
              <a:rPr lang="it-IT" sz="2000" b="1" dirty="0" smtClean="0"/>
              <a:t>320Mila</a:t>
            </a:r>
            <a:r>
              <a:rPr lang="it-IT" sz="2000" b="1" dirty="0"/>
              <a:t>. La loro incidenza sul totale degli operai è pari al 28% della manodopera complessiva occupata nel settore primario. </a:t>
            </a:r>
            <a:endParaRPr lang="it-IT" sz="2000" b="1" dirty="0" smtClean="0"/>
          </a:p>
          <a:p>
            <a:pPr algn="just"/>
            <a:endParaRPr lang="it-IT" sz="2000" b="1" dirty="0"/>
          </a:p>
          <a:p>
            <a:pPr algn="just"/>
            <a:r>
              <a:rPr lang="it-IT" sz="2000" b="1" dirty="0" smtClean="0"/>
              <a:t>I </a:t>
            </a:r>
            <a:r>
              <a:rPr lang="it-IT" sz="2000" b="1" dirty="0"/>
              <a:t>cosiddetti “extracomunitari</a:t>
            </a:r>
            <a:r>
              <a:rPr lang="it-IT" sz="2000" b="1" dirty="0" smtClean="0"/>
              <a:t>” sono 128Mila.</a:t>
            </a:r>
          </a:p>
          <a:p>
            <a:pPr algn="just"/>
            <a:endParaRPr lang="it-IT" sz="2000" b="1" dirty="0"/>
          </a:p>
          <a:p>
            <a:pPr algn="just"/>
            <a:r>
              <a:rPr lang="it-IT" sz="2000" b="1" dirty="0" smtClean="0"/>
              <a:t>Tra </a:t>
            </a:r>
            <a:r>
              <a:rPr lang="it-IT" sz="2000" b="1" dirty="0"/>
              <a:t>i comunitari, la </a:t>
            </a:r>
            <a:r>
              <a:rPr lang="it-IT" sz="2000" b="1" dirty="0" smtClean="0"/>
              <a:t>nazionalità </a:t>
            </a:r>
            <a:r>
              <a:rPr lang="it-IT" sz="2000" b="1" dirty="0"/>
              <a:t>più numerosa in agricoltura è quella rumena (74% della manodopera agricola comunitaria). </a:t>
            </a:r>
            <a:endParaRPr lang="it-IT" sz="2000" b="1" dirty="0" smtClean="0"/>
          </a:p>
          <a:p>
            <a:pPr algn="just"/>
            <a:endParaRPr lang="it-IT" sz="2000" b="1" dirty="0"/>
          </a:p>
          <a:p>
            <a:pPr algn="just"/>
            <a:r>
              <a:rPr lang="it-IT" sz="2000" b="1" dirty="0" smtClean="0"/>
              <a:t>Polacchi:11%.  </a:t>
            </a:r>
            <a:r>
              <a:rPr lang="it-IT" sz="2000" b="1" dirty="0"/>
              <a:t> </a:t>
            </a:r>
            <a:r>
              <a:rPr lang="it-IT" sz="2000" b="1" dirty="0" smtClean="0"/>
              <a:t>     Bulgari: 8%.        Slovacchi: 5</a:t>
            </a:r>
            <a:r>
              <a:rPr lang="it-IT" sz="2000" b="1" dirty="0"/>
              <a:t>%.</a:t>
            </a:r>
          </a:p>
          <a:p>
            <a:pPr algn="just"/>
            <a:r>
              <a:rPr lang="it-IT" sz="2000" dirty="0"/>
              <a:t> </a:t>
            </a:r>
          </a:p>
          <a:p>
            <a:pPr algn="just"/>
            <a:r>
              <a:rPr lang="it-IT" sz="2000" b="1" i="1" dirty="0"/>
              <a:t>L’agricoltura ha un’incidenza di manodopera straniera regolare doppia rispetto agli altri settori economici privati (28% contro 14%). Infatti, l’8% della manodopera extracomunitaria lavora in agricoltura mentre tra i comunitari, l’incidenza del lavoro agricolo è pari al 20%.</a:t>
            </a:r>
          </a:p>
          <a:p>
            <a:endParaRPr lang="it-IT" sz="2000" dirty="0" smtClean="0"/>
          </a:p>
          <a:p>
            <a:endParaRPr lang="it-IT" sz="2000" dirty="0"/>
          </a:p>
        </p:txBody>
      </p:sp>
    </p:spTree>
    <p:extLst>
      <p:ext uri="{BB962C8B-B14F-4D97-AF65-F5344CB8AC3E}">
        <p14:creationId xmlns:p14="http://schemas.microsoft.com/office/powerpoint/2010/main" val="1031668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hiavi_usa_e_gett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92" y="984555"/>
            <a:ext cx="7685357" cy="5222425"/>
          </a:xfrm>
          <a:prstGeom prst="rect">
            <a:avLst/>
          </a:prstGeom>
        </p:spPr>
      </p:pic>
    </p:spTree>
    <p:extLst>
      <p:ext uri="{BB962C8B-B14F-4D97-AF65-F5344CB8AC3E}">
        <p14:creationId xmlns:p14="http://schemas.microsoft.com/office/powerpoint/2010/main" val="77372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71109"/>
            <a:ext cx="9144000" cy="6001644"/>
          </a:xfrm>
          <a:prstGeom prst="rect">
            <a:avLst/>
          </a:prstGeom>
          <a:noFill/>
        </p:spPr>
        <p:txBody>
          <a:bodyPr wrap="square" rtlCol="0">
            <a:spAutoFit/>
          </a:bodyPr>
          <a:lstStyle/>
          <a:p>
            <a:pPr algn="ctr"/>
            <a:r>
              <a:rPr lang="it-IT" sz="2400" b="1" dirty="0">
                <a:solidFill>
                  <a:srgbClr val="800000"/>
                </a:solidFill>
              </a:rPr>
              <a:t>CAPORALATO, SFRUTTAMENTO E LAVORO SCHIAVISTICO ALLE PORTE DI ROMA: </a:t>
            </a:r>
            <a:endParaRPr lang="it-IT" sz="2400" b="1" dirty="0" smtClean="0">
              <a:solidFill>
                <a:srgbClr val="800000"/>
              </a:solidFill>
            </a:endParaRPr>
          </a:p>
          <a:p>
            <a:pPr algn="ctr"/>
            <a:r>
              <a:rPr lang="it-IT" sz="2400" b="1" dirty="0" smtClean="0">
                <a:solidFill>
                  <a:srgbClr val="800000"/>
                </a:solidFill>
              </a:rPr>
              <a:t>IL CASO DELLA </a:t>
            </a:r>
            <a:r>
              <a:rPr lang="it-IT" sz="2400" b="1" dirty="0">
                <a:solidFill>
                  <a:srgbClr val="800000"/>
                </a:solidFill>
              </a:rPr>
              <a:t>COMUNITA’ SIKH DELL’AGRO-PONTINO</a:t>
            </a:r>
          </a:p>
          <a:p>
            <a:endParaRPr lang="it-IT" dirty="0"/>
          </a:p>
          <a:p>
            <a:pPr algn="just"/>
            <a:r>
              <a:rPr lang="it-IT" sz="2100" dirty="0"/>
              <a:t>Un esercito gentile e silenzioso, con la fronte fasciata da turbanti colorati popola </a:t>
            </a:r>
            <a:r>
              <a:rPr lang="it-IT" sz="2100" dirty="0" smtClean="0"/>
              <a:t>da 30 anni </a:t>
            </a:r>
            <a:r>
              <a:rPr lang="it-IT" sz="2100" dirty="0"/>
              <a:t>le campagne della </a:t>
            </a:r>
            <a:r>
              <a:rPr lang="it-IT" sz="2100" dirty="0" err="1" smtClean="0"/>
              <a:t>prov</a:t>
            </a:r>
            <a:r>
              <a:rPr lang="it-IT" sz="2100" dirty="0" smtClean="0"/>
              <a:t>. </a:t>
            </a:r>
            <a:r>
              <a:rPr lang="it-IT" sz="2100" dirty="0"/>
              <a:t>di Latina, fra Sabaudia, </a:t>
            </a:r>
            <a:r>
              <a:rPr lang="it-IT" sz="2100" dirty="0" smtClean="0"/>
              <a:t>S. </a:t>
            </a:r>
            <a:r>
              <a:rPr lang="it-IT" sz="2100" dirty="0"/>
              <a:t>Vito, Fondi e il Parco del Circeo. </a:t>
            </a:r>
          </a:p>
          <a:p>
            <a:pPr algn="just"/>
            <a:endParaRPr lang="it-IT" sz="2100" dirty="0"/>
          </a:p>
          <a:p>
            <a:pPr algn="just"/>
            <a:r>
              <a:rPr lang="it-IT" sz="2100" dirty="0"/>
              <a:t>Sono</a:t>
            </a:r>
            <a:r>
              <a:rPr lang="it-IT" sz="2100" b="1" dirty="0"/>
              <a:t> lavoratori agricoli Sikh. </a:t>
            </a:r>
            <a:r>
              <a:rPr lang="it-IT" sz="2100" dirty="0"/>
              <a:t>Un’umanità nascosta fra le campagne e chiusa in un universo parallelo, popolato da storie di mancata integrazione, e da persone alla mercé di caporalato e violazione dei diritti.</a:t>
            </a:r>
          </a:p>
          <a:p>
            <a:pPr algn="just"/>
            <a:endParaRPr lang="it-IT" sz="2100" dirty="0"/>
          </a:p>
          <a:p>
            <a:pPr algn="just"/>
            <a:r>
              <a:rPr lang="it-IT" sz="2100" dirty="0"/>
              <a:t>La FLAI-CGIL </a:t>
            </a:r>
            <a:r>
              <a:rPr lang="it-IT" sz="2100" dirty="0" smtClean="0"/>
              <a:t>li stima </a:t>
            </a:r>
            <a:r>
              <a:rPr lang="it-IT" sz="2100" dirty="0"/>
              <a:t>in circa 30Mila fra regolari e irregolari, preda di un sistematico sfruttamento: salari miseri, ricatti, riduzioni arbitrarie delle paghe, stipendi non corrisposti. Lavori accomunati dalle cosiddette </a:t>
            </a:r>
            <a:r>
              <a:rPr lang="it-IT" sz="2100" b="1" dirty="0"/>
              <a:t>“cinque </a:t>
            </a:r>
            <a:r>
              <a:rPr lang="it-IT" sz="2100" b="1" dirty="0" err="1"/>
              <a:t>P</a:t>
            </a:r>
            <a:r>
              <a:rPr lang="it-IT" sz="2100" b="1" dirty="0"/>
              <a:t>”</a:t>
            </a:r>
            <a:r>
              <a:rPr lang="it-IT" sz="2100" dirty="0"/>
              <a:t>: </a:t>
            </a:r>
            <a:r>
              <a:rPr lang="it-IT" sz="2100" b="1" dirty="0"/>
              <a:t>P</a:t>
            </a:r>
            <a:r>
              <a:rPr lang="it-IT" sz="2100" dirty="0" smtClean="0"/>
              <a:t>esanti</a:t>
            </a:r>
            <a:r>
              <a:rPr lang="it-IT" sz="2100" dirty="0"/>
              <a:t>, </a:t>
            </a:r>
            <a:r>
              <a:rPr lang="it-IT" sz="2100" b="1" dirty="0"/>
              <a:t>P</a:t>
            </a:r>
            <a:r>
              <a:rPr lang="it-IT" sz="2100" dirty="0" smtClean="0"/>
              <a:t>recari</a:t>
            </a:r>
            <a:r>
              <a:rPr lang="it-IT" sz="2100" dirty="0"/>
              <a:t>, </a:t>
            </a:r>
            <a:r>
              <a:rPr lang="it-IT" sz="2100" b="1" dirty="0"/>
              <a:t>P</a:t>
            </a:r>
            <a:r>
              <a:rPr lang="it-IT" sz="2100" dirty="0" smtClean="0"/>
              <a:t>ericolosi</a:t>
            </a:r>
            <a:r>
              <a:rPr lang="it-IT" sz="2100" dirty="0"/>
              <a:t>, </a:t>
            </a:r>
            <a:r>
              <a:rPr lang="it-IT" sz="2100" b="1" dirty="0" smtClean="0"/>
              <a:t>P</a:t>
            </a:r>
            <a:r>
              <a:rPr lang="it-IT" sz="2100" dirty="0" smtClean="0"/>
              <a:t>oco </a:t>
            </a:r>
            <a:r>
              <a:rPr lang="it-IT" sz="2100" b="1" dirty="0" smtClean="0"/>
              <a:t>p</a:t>
            </a:r>
            <a:r>
              <a:rPr lang="it-IT" sz="2100" dirty="0" smtClean="0"/>
              <a:t>agati </a:t>
            </a:r>
            <a:r>
              <a:rPr lang="it-IT" sz="2100" dirty="0"/>
              <a:t>e </a:t>
            </a:r>
            <a:r>
              <a:rPr lang="it-IT" sz="2100" b="1" dirty="0" smtClean="0"/>
              <a:t>P</a:t>
            </a:r>
            <a:r>
              <a:rPr lang="it-IT" sz="2100" dirty="0" smtClean="0"/>
              <a:t>enalizza(</a:t>
            </a:r>
            <a:r>
              <a:rPr lang="it-IT" sz="2100" dirty="0" err="1" smtClean="0"/>
              <a:t>n</a:t>
            </a:r>
            <a:r>
              <a:rPr lang="it-IT" sz="2100" dirty="0" smtClean="0"/>
              <a:t>)ti </a:t>
            </a:r>
            <a:r>
              <a:rPr lang="it-IT" sz="2100" dirty="0"/>
              <a:t>socialmente.</a:t>
            </a:r>
          </a:p>
        </p:txBody>
      </p:sp>
    </p:spTree>
    <p:extLst>
      <p:ext uri="{BB962C8B-B14F-4D97-AF65-F5344CB8AC3E}">
        <p14:creationId xmlns:p14="http://schemas.microsoft.com/office/powerpoint/2010/main" val="219083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2184" y="470874"/>
            <a:ext cx="8305593" cy="646331"/>
          </a:xfrm>
          <a:prstGeom prst="rect">
            <a:avLst/>
          </a:prstGeom>
          <a:noFill/>
        </p:spPr>
        <p:txBody>
          <a:bodyPr wrap="square" rtlCol="0">
            <a:spAutoFit/>
          </a:bodyPr>
          <a:lstStyle/>
          <a:p>
            <a:pPr algn="ctr"/>
            <a:r>
              <a:rPr lang="it-IT" sz="2400" b="1" dirty="0" smtClean="0"/>
              <a:t>Sciopero dei lavoratori Sikh di Latina del 18 Aprile 2016 </a:t>
            </a:r>
          </a:p>
          <a:p>
            <a:pPr algn="ctr"/>
            <a:r>
              <a:rPr lang="it-IT" sz="1200" b="1" i="1" dirty="0" smtClean="0"/>
              <a:t>(</a:t>
            </a:r>
            <a:r>
              <a:rPr lang="it-IT" sz="1200" b="1" i="1" dirty="0" err="1" smtClean="0"/>
              <a:t>foto:latinaquotidiano.it</a:t>
            </a:r>
            <a:r>
              <a:rPr lang="it-IT" sz="1200" b="1" i="1" dirty="0" smtClean="0"/>
              <a:t>)</a:t>
            </a:r>
            <a:endParaRPr lang="it-IT" sz="1200" b="1" i="1" dirty="0"/>
          </a:p>
        </p:txBody>
      </p:sp>
      <p:pic>
        <p:nvPicPr>
          <p:cNvPr id="3" name="Immagine 2" descr="sciopero_braccianti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09" y="1086427"/>
            <a:ext cx="8805068" cy="5652581"/>
          </a:xfrm>
          <a:prstGeom prst="rect">
            <a:avLst/>
          </a:prstGeom>
        </p:spPr>
      </p:pic>
    </p:spTree>
    <p:extLst>
      <p:ext uri="{BB962C8B-B14F-4D97-AF65-F5344CB8AC3E}">
        <p14:creationId xmlns:p14="http://schemas.microsoft.com/office/powerpoint/2010/main" val="397247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99529"/>
            <a:ext cx="9144000" cy="6463307"/>
          </a:xfrm>
          <a:prstGeom prst="rect">
            <a:avLst/>
          </a:prstGeom>
          <a:noFill/>
        </p:spPr>
        <p:txBody>
          <a:bodyPr wrap="square" rtlCol="0">
            <a:spAutoFit/>
          </a:bodyPr>
          <a:lstStyle/>
          <a:p>
            <a:pPr algn="ctr"/>
            <a:r>
              <a:rPr lang="it-IT" sz="2200" b="1" dirty="0" smtClean="0">
                <a:solidFill>
                  <a:srgbClr val="800000"/>
                </a:solidFill>
              </a:rPr>
              <a:t>L’ORRORE DELLE SCHIAVE RUMENE </a:t>
            </a:r>
          </a:p>
          <a:p>
            <a:pPr algn="ctr"/>
            <a:r>
              <a:rPr lang="it-IT" sz="2200" b="1" dirty="0" smtClean="0">
                <a:solidFill>
                  <a:srgbClr val="800000"/>
                </a:solidFill>
              </a:rPr>
              <a:t>NELLE CAMPAGNE DEL RAGUSANO</a:t>
            </a:r>
          </a:p>
          <a:p>
            <a:pPr algn="ctr"/>
            <a:endParaRPr lang="it-IT" sz="2200" b="1" dirty="0" smtClean="0">
              <a:solidFill>
                <a:srgbClr val="800000"/>
              </a:solidFill>
            </a:endParaRPr>
          </a:p>
          <a:p>
            <a:pPr algn="just"/>
            <a:r>
              <a:rPr lang="it-IT" sz="2200" dirty="0" smtClean="0"/>
              <a:t>5Mila </a:t>
            </a:r>
            <a:r>
              <a:rPr lang="it-IT" sz="2200" dirty="0"/>
              <a:t>donne </a:t>
            </a:r>
            <a:r>
              <a:rPr lang="it-IT" sz="2200" dirty="0" smtClean="0"/>
              <a:t>rumene lavorano </a:t>
            </a:r>
            <a:r>
              <a:rPr lang="it-IT" sz="2200" dirty="0"/>
              <a:t>nelle serre </a:t>
            </a:r>
            <a:r>
              <a:rPr lang="it-IT" sz="2200" dirty="0" smtClean="0"/>
              <a:t>locali. </a:t>
            </a:r>
            <a:r>
              <a:rPr lang="it-IT" sz="2200" dirty="0"/>
              <a:t>Vivono segregate in campagna. Spesso con i figli piccoli. Nel totale isolamento subiscono ogni genere sopruso, compresa la violenza sessuale. Una realtà fatta di </a:t>
            </a:r>
            <a:r>
              <a:rPr lang="it-IT" sz="2200" dirty="0" smtClean="0"/>
              <a:t>aborti (19% delle IVG praticate in tutta la provincia sono richieste dalle lavoratrici rumene), </a:t>
            </a:r>
            <a:r>
              <a:rPr lang="it-IT" sz="2200" i="1" dirty="0"/>
              <a:t>“festini agricoli”</a:t>
            </a:r>
            <a:r>
              <a:rPr lang="it-IT" sz="2200" dirty="0"/>
              <a:t> e tanta ipocrisia</a:t>
            </a:r>
            <a:r>
              <a:rPr lang="it-IT" sz="2200" dirty="0" smtClean="0"/>
              <a:t>.</a:t>
            </a:r>
          </a:p>
          <a:p>
            <a:pPr algn="just"/>
            <a:r>
              <a:rPr lang="it-IT" sz="2200" dirty="0"/>
              <a:t> </a:t>
            </a:r>
          </a:p>
          <a:p>
            <a:pPr algn="just"/>
            <a:r>
              <a:rPr lang="it-IT" sz="2200" dirty="0"/>
              <a:t>Era il 2011 </a:t>
            </a:r>
            <a:r>
              <a:rPr lang="it-IT" sz="2200" dirty="0" smtClean="0"/>
              <a:t>quando la Ns. Organizzazione, insieme al parroco </a:t>
            </a:r>
            <a:r>
              <a:rPr lang="it-IT" sz="2200" dirty="0"/>
              <a:t>del luogo, </a:t>
            </a:r>
            <a:r>
              <a:rPr lang="it-IT" sz="2200" dirty="0" smtClean="0"/>
              <a:t>denunciammo </a:t>
            </a:r>
            <a:r>
              <a:rPr lang="it-IT" sz="2200" dirty="0"/>
              <a:t>i </a:t>
            </a:r>
            <a:r>
              <a:rPr lang="it-IT" sz="2200" i="1" dirty="0"/>
              <a:t>“festini agricoli” </a:t>
            </a:r>
            <a:r>
              <a:rPr lang="it-IT" sz="2200" dirty="0" smtClean="0"/>
              <a:t>(definiti tali da chi li mette su) </a:t>
            </a:r>
            <a:r>
              <a:rPr lang="it-IT" sz="2200" dirty="0"/>
              <a:t>in provincia di Siracusa organizzati da caporali e imprenditori agricoli senza scrupoli. Protagoniste loro malgrado le </a:t>
            </a:r>
            <a:r>
              <a:rPr lang="it-IT" sz="2200" dirty="0" smtClean="0"/>
              <a:t>donne</a:t>
            </a:r>
            <a:r>
              <a:rPr lang="it-IT" sz="2200" dirty="0"/>
              <a:t> </a:t>
            </a:r>
            <a:r>
              <a:rPr lang="it-IT" sz="2200" dirty="0" smtClean="0"/>
              <a:t>romene </a:t>
            </a:r>
            <a:r>
              <a:rPr lang="it-IT" sz="2200" dirty="0"/>
              <a:t>le quali, spesso, devono assoggettarsi non solo a un lavoro sottopagato ed in nero, ma a violenze sessuali e ricatti. Molte riescono a denunciare e chiedere </a:t>
            </a:r>
            <a:r>
              <a:rPr lang="it-IT" sz="2200" dirty="0" smtClean="0"/>
              <a:t>aiuto. Tante subiscono, in silenzio.</a:t>
            </a:r>
            <a:endParaRPr lang="it-IT" sz="2200" dirty="0"/>
          </a:p>
          <a:p>
            <a:endParaRPr lang="it-IT" dirty="0" smtClean="0"/>
          </a:p>
        </p:txBody>
      </p:sp>
    </p:spTree>
    <p:extLst>
      <p:ext uri="{BB962C8B-B14F-4D97-AF65-F5344CB8AC3E}">
        <p14:creationId xmlns:p14="http://schemas.microsoft.com/office/powerpoint/2010/main" val="239149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obser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308" y="0"/>
            <a:ext cx="6792890" cy="6692124"/>
          </a:xfrm>
          <a:prstGeom prst="rect">
            <a:avLst/>
          </a:prstGeom>
        </p:spPr>
      </p:pic>
    </p:spTree>
    <p:extLst>
      <p:ext uri="{BB962C8B-B14F-4D97-AF65-F5344CB8AC3E}">
        <p14:creationId xmlns:p14="http://schemas.microsoft.com/office/powerpoint/2010/main" val="224146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spresso_inchiesta_22ottob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66" y="99882"/>
            <a:ext cx="8919235" cy="6649317"/>
          </a:xfrm>
          <a:prstGeom prst="rect">
            <a:avLst/>
          </a:prstGeom>
        </p:spPr>
      </p:pic>
    </p:spTree>
    <p:extLst>
      <p:ext uri="{BB962C8B-B14F-4D97-AF65-F5344CB8AC3E}">
        <p14:creationId xmlns:p14="http://schemas.microsoft.com/office/powerpoint/2010/main" val="31642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8279188"/>
          </a:xfrm>
          <a:prstGeom prst="rect">
            <a:avLst/>
          </a:prstGeom>
          <a:noFill/>
        </p:spPr>
        <p:txBody>
          <a:bodyPr wrap="square" rtlCol="0">
            <a:spAutoFit/>
          </a:bodyPr>
          <a:lstStyle/>
          <a:p>
            <a:pPr algn="ctr"/>
            <a:r>
              <a:rPr lang="it-IT" sz="2300" b="1" dirty="0" smtClean="0">
                <a:solidFill>
                  <a:srgbClr val="800000"/>
                </a:solidFill>
              </a:rPr>
              <a:t>LA [NUOVA] NORMATIVA DI CONTRASTO </a:t>
            </a:r>
          </a:p>
          <a:p>
            <a:pPr algn="ctr"/>
            <a:r>
              <a:rPr lang="it-IT" sz="2300" b="1" dirty="0" smtClean="0">
                <a:solidFill>
                  <a:srgbClr val="800000"/>
                </a:solidFill>
              </a:rPr>
              <a:t>ALLO SFRUTTAMENTO IN AGRICOLTURA: LA LEGGE 199/2016</a:t>
            </a:r>
          </a:p>
          <a:p>
            <a:endParaRPr lang="it-IT" dirty="0"/>
          </a:p>
          <a:p>
            <a:pPr algn="just"/>
            <a:r>
              <a:rPr lang="it-IT" sz="2200" b="1" dirty="0" smtClean="0"/>
              <a:t>Ad ottobre 2016, è stata emanata una nuova e più incisiva </a:t>
            </a:r>
            <a:r>
              <a:rPr lang="it-IT" sz="2200" b="1" dirty="0"/>
              <a:t>legge contro il caporalato e lo sfruttamento in </a:t>
            </a:r>
            <a:r>
              <a:rPr lang="it-IT" sz="2200" b="1" dirty="0" smtClean="0"/>
              <a:t>agricoltura. </a:t>
            </a:r>
          </a:p>
          <a:p>
            <a:pPr algn="just"/>
            <a:endParaRPr lang="it-IT" sz="2200" b="1" dirty="0" smtClean="0"/>
          </a:p>
          <a:p>
            <a:pPr algn="just"/>
            <a:r>
              <a:rPr lang="it-IT" sz="2200" b="1" dirty="0" smtClean="0"/>
              <a:t>La nuova normativa è destinata a cambiare </a:t>
            </a:r>
            <a:r>
              <a:rPr lang="it-IT" sz="2200" b="1" dirty="0"/>
              <a:t>la condizione di tanti lavoratori e lavoratrici. </a:t>
            </a:r>
            <a:r>
              <a:rPr lang="it-IT" sz="2200" b="1" dirty="0" smtClean="0"/>
              <a:t>Una </a:t>
            </a:r>
            <a:r>
              <a:rPr lang="it-IT" sz="2200" b="1" dirty="0"/>
              <a:t>legge </a:t>
            </a:r>
            <a:r>
              <a:rPr lang="it-IT" sz="2200" b="1" dirty="0" smtClean="0"/>
              <a:t>storica: è la </a:t>
            </a:r>
            <a:r>
              <a:rPr lang="it-IT" sz="2200" b="1" dirty="0"/>
              <a:t>risposta dello Stato al degrado dei </a:t>
            </a:r>
            <a:r>
              <a:rPr lang="it-IT" sz="2200" b="1" dirty="0" smtClean="0"/>
              <a:t>diritti, </a:t>
            </a:r>
            <a:r>
              <a:rPr lang="it-IT" sz="2200" b="1" dirty="0"/>
              <a:t>al calpestio della </a:t>
            </a:r>
            <a:r>
              <a:rPr lang="it-IT" sz="2200" b="1" dirty="0" smtClean="0"/>
              <a:t>dignità.</a:t>
            </a:r>
          </a:p>
          <a:p>
            <a:pPr algn="just"/>
            <a:endParaRPr lang="it-IT" sz="2200" b="1" dirty="0" smtClean="0"/>
          </a:p>
          <a:p>
            <a:pPr algn="just"/>
            <a:r>
              <a:rPr lang="it-IT" sz="2200" b="1" dirty="0" smtClean="0"/>
              <a:t>Chi fa </a:t>
            </a:r>
            <a:r>
              <a:rPr lang="it-IT" sz="2200" b="1" dirty="0"/>
              <a:t>intermediazione illecita e sfruttamento sarà perseguito e punito con il carcere, con una pena da 5 a 8 anni di reclusione. </a:t>
            </a:r>
            <a:endParaRPr lang="it-IT" sz="2200" b="1" dirty="0" smtClean="0"/>
          </a:p>
          <a:p>
            <a:pPr algn="just"/>
            <a:endParaRPr lang="it-IT" sz="2200" b="1" dirty="0"/>
          </a:p>
          <a:p>
            <a:pPr algn="just"/>
            <a:r>
              <a:rPr lang="it-IT" sz="2200" b="1" dirty="0"/>
              <a:t>L</a:t>
            </a:r>
            <a:r>
              <a:rPr lang="it-IT" sz="2200" b="1" dirty="0" smtClean="0"/>
              <a:t>a </a:t>
            </a:r>
            <a:r>
              <a:rPr lang="it-IT" sz="2200" b="1" dirty="0"/>
              <a:t>legge </a:t>
            </a:r>
            <a:r>
              <a:rPr lang="it-IT" sz="2200" b="1" dirty="0" smtClean="0"/>
              <a:t>stabilisce </a:t>
            </a:r>
            <a:r>
              <a:rPr lang="it-IT" sz="2200" b="1" dirty="0"/>
              <a:t>nuovi strumenti penali per la lotta al </a:t>
            </a:r>
            <a:r>
              <a:rPr lang="it-IT" sz="2200" b="1" dirty="0" smtClean="0"/>
              <a:t>caporalato: </a:t>
            </a:r>
            <a:r>
              <a:rPr lang="it-IT" sz="2200" b="1" u="sng" dirty="0"/>
              <a:t>confisca dei </a:t>
            </a:r>
            <a:r>
              <a:rPr lang="it-IT" sz="2200" b="1" u="sng" dirty="0" smtClean="0"/>
              <a:t>beni</a:t>
            </a:r>
            <a:r>
              <a:rPr lang="it-IT" sz="2200" b="1" u="sng" dirty="0"/>
              <a:t> </a:t>
            </a:r>
            <a:r>
              <a:rPr lang="it-IT" sz="2200" b="1" dirty="0" smtClean="0"/>
              <a:t>(come </a:t>
            </a:r>
            <a:r>
              <a:rPr lang="it-IT" sz="2200" b="1" dirty="0"/>
              <a:t>avviene con le organizzazioni criminali </a:t>
            </a:r>
            <a:r>
              <a:rPr lang="it-IT" sz="2200" b="1" dirty="0" smtClean="0"/>
              <a:t>mafiose); </a:t>
            </a:r>
            <a:r>
              <a:rPr lang="it-IT" sz="2200" b="1" u="sng" dirty="0" smtClean="0"/>
              <a:t>arresto </a:t>
            </a:r>
            <a:r>
              <a:rPr lang="it-IT" sz="2200" b="1" u="sng" dirty="0"/>
              <a:t>in flagranza</a:t>
            </a:r>
            <a:r>
              <a:rPr lang="it-IT" sz="2200" b="1" dirty="0"/>
              <a:t>; </a:t>
            </a:r>
            <a:r>
              <a:rPr lang="it-IT" sz="2200" b="1" u="sng" dirty="0" smtClean="0"/>
              <a:t>estensione </a:t>
            </a:r>
            <a:r>
              <a:rPr lang="it-IT" sz="2200" b="1" u="sng" dirty="0"/>
              <a:t>della responsabilità </a:t>
            </a:r>
            <a:r>
              <a:rPr lang="it-IT" sz="2200" b="1" u="sng" dirty="0" smtClean="0"/>
              <a:t>all’azienda</a:t>
            </a:r>
            <a:r>
              <a:rPr lang="it-IT" sz="2200" b="1" dirty="0" smtClean="0"/>
              <a:t>. </a:t>
            </a:r>
          </a:p>
          <a:p>
            <a:pPr algn="just"/>
            <a:endParaRPr lang="it-IT" sz="2200" b="1" dirty="0"/>
          </a:p>
          <a:p>
            <a:pPr algn="just"/>
            <a:r>
              <a:rPr lang="it-IT" sz="2200" b="1" dirty="0"/>
              <a:t>P</a:t>
            </a:r>
            <a:r>
              <a:rPr lang="it-IT" sz="2200" b="1" dirty="0" smtClean="0"/>
              <a:t>revede </a:t>
            </a:r>
            <a:r>
              <a:rPr lang="it-IT" sz="2200" b="1" dirty="0"/>
              <a:t>anche la responsabilità </a:t>
            </a:r>
            <a:r>
              <a:rPr lang="it-IT" sz="2200" b="1" dirty="0" smtClean="0"/>
              <a:t>di </a:t>
            </a:r>
            <a:r>
              <a:rPr lang="it-IT" sz="2200" b="1" dirty="0"/>
              <a:t>quel datore di </a:t>
            </a:r>
            <a:r>
              <a:rPr lang="it-IT" sz="2200" b="1" dirty="0" smtClean="0"/>
              <a:t>lavoro ovvero di quell’azienda </a:t>
            </a:r>
            <a:r>
              <a:rPr lang="it-IT" sz="2200" b="1" dirty="0"/>
              <a:t>che al caporale si rivolge. </a:t>
            </a:r>
            <a:endParaRPr lang="it-IT" sz="2200" b="1" dirty="0" smtClean="0"/>
          </a:p>
          <a:p>
            <a:endParaRPr lang="it-IT" sz="2000" dirty="0"/>
          </a:p>
          <a:p>
            <a:endParaRPr lang="it-IT" sz="2000" dirty="0" smtClean="0"/>
          </a:p>
          <a:p>
            <a:endParaRPr lang="it-IT" dirty="0" smtClean="0"/>
          </a:p>
          <a:p>
            <a:endParaRPr lang="it-IT" dirty="0"/>
          </a:p>
          <a:p>
            <a:endParaRPr lang="it-IT" dirty="0"/>
          </a:p>
        </p:txBody>
      </p:sp>
    </p:spTree>
    <p:extLst>
      <p:ext uri="{BB962C8B-B14F-4D97-AF65-F5344CB8AC3E}">
        <p14:creationId xmlns:p14="http://schemas.microsoft.com/office/powerpoint/2010/main" val="1794150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4079681737"/>
              </p:ext>
            </p:extLst>
          </p:nvPr>
        </p:nvGraphicFramePr>
        <p:xfrm>
          <a:off x="1092200" y="647700"/>
          <a:ext cx="6959600" cy="5562600"/>
        </p:xfrm>
        <a:graphic>
          <a:graphicData uri="http://schemas.openxmlformats.org/presentationml/2006/ole">
            <mc:AlternateContent xmlns:mc="http://schemas.openxmlformats.org/markup-compatibility/2006">
              <mc:Choice xmlns:v="urn:schemas-microsoft-com:vml" Requires="v">
                <p:oleObj spid="_x0000_s1057" name="Documento" r:id="rId4" imgW="6959600" imgH="5562600" progId="Word.Document.12">
                  <p:embed/>
                </p:oleObj>
              </mc:Choice>
              <mc:Fallback>
                <p:oleObj name="Documento" r:id="rId4" imgW="6959600" imgH="5562600" progId="Word.Document.12">
                  <p:embed/>
                  <p:pic>
                    <p:nvPicPr>
                      <p:cNvPr id="0" name=""/>
                      <p:cNvPicPr/>
                      <p:nvPr/>
                    </p:nvPicPr>
                    <p:blipFill>
                      <a:blip r:embed="rId5"/>
                      <a:stretch>
                        <a:fillRect/>
                      </a:stretch>
                    </p:blipFill>
                    <p:spPr>
                      <a:xfrm>
                        <a:off x="1092200" y="647700"/>
                        <a:ext cx="6959600" cy="5562600"/>
                      </a:xfrm>
                      <a:prstGeom prst="rect">
                        <a:avLst/>
                      </a:prstGeom>
                    </p:spPr>
                  </p:pic>
                </p:oleObj>
              </mc:Fallback>
            </mc:AlternateContent>
          </a:graphicData>
        </a:graphic>
      </p:graphicFrame>
    </p:spTree>
    <p:extLst>
      <p:ext uri="{BB962C8B-B14F-4D97-AF65-F5344CB8AC3E}">
        <p14:creationId xmlns:p14="http://schemas.microsoft.com/office/powerpoint/2010/main" val="422877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8438" y="57076"/>
            <a:ext cx="8890694" cy="6124754"/>
          </a:xfrm>
          <a:prstGeom prst="rect">
            <a:avLst/>
          </a:prstGeom>
          <a:noFill/>
        </p:spPr>
        <p:txBody>
          <a:bodyPr wrap="square" rtlCol="0">
            <a:spAutoFit/>
          </a:bodyPr>
          <a:lstStyle/>
          <a:p>
            <a:pPr algn="ctr"/>
            <a:r>
              <a:rPr lang="it-IT" sz="2800" b="1" dirty="0" smtClean="0">
                <a:solidFill>
                  <a:srgbClr val="800000"/>
                </a:solidFill>
              </a:rPr>
              <a:t>ARTICOLO 36/COSTITUZIONE REPUBBLICANA</a:t>
            </a:r>
          </a:p>
          <a:p>
            <a:endParaRPr lang="it-IT" sz="2800" dirty="0">
              <a:latin typeface="Arial Black"/>
              <a:cs typeface="Arial Black"/>
            </a:endParaRPr>
          </a:p>
          <a:p>
            <a:pPr algn="just"/>
            <a:r>
              <a:rPr lang="it-IT" sz="2800" i="1" dirty="0" smtClean="0">
                <a:latin typeface="Arial Black"/>
                <a:cs typeface="Arial Black"/>
              </a:rPr>
              <a:t>Il </a:t>
            </a:r>
            <a:r>
              <a:rPr lang="it-IT" sz="2800" i="1" dirty="0">
                <a:latin typeface="Arial Black"/>
                <a:cs typeface="Arial Black"/>
              </a:rPr>
              <a:t>lavoratore ha diritto ad una retribuzione proporzionata alla quantità e qualità del suo lavoro e in ogni caso sufficiente ad assicurare a sé e alla famiglia un'esistenza </a:t>
            </a:r>
            <a:r>
              <a:rPr lang="it-IT" sz="2800" i="1" u="sng" dirty="0">
                <a:latin typeface="Arial Black"/>
                <a:cs typeface="Arial Black"/>
              </a:rPr>
              <a:t>libera</a:t>
            </a:r>
            <a:r>
              <a:rPr lang="it-IT" sz="2800" i="1" dirty="0">
                <a:latin typeface="Arial Black"/>
                <a:cs typeface="Arial Black"/>
              </a:rPr>
              <a:t> e </a:t>
            </a:r>
            <a:r>
              <a:rPr lang="it-IT" sz="2800" i="1" u="sng" dirty="0">
                <a:latin typeface="Arial Black"/>
                <a:cs typeface="Arial Black"/>
              </a:rPr>
              <a:t>dignitosa</a:t>
            </a:r>
            <a:r>
              <a:rPr lang="it-IT" sz="2800" i="1" dirty="0">
                <a:latin typeface="Arial Black"/>
                <a:cs typeface="Arial Black"/>
              </a:rPr>
              <a:t>.</a:t>
            </a:r>
          </a:p>
          <a:p>
            <a:pPr algn="just"/>
            <a:endParaRPr lang="it-IT" sz="2800" i="1" dirty="0">
              <a:latin typeface="Arial Black"/>
              <a:cs typeface="Arial Black"/>
            </a:endParaRPr>
          </a:p>
          <a:p>
            <a:pPr algn="just"/>
            <a:r>
              <a:rPr lang="it-IT" sz="2800" i="1" dirty="0">
                <a:latin typeface="Arial Black"/>
                <a:cs typeface="Arial Black"/>
              </a:rPr>
              <a:t>La durata massima della giornata lavorativa è stabilita dalla legge.</a:t>
            </a:r>
          </a:p>
          <a:p>
            <a:pPr algn="just"/>
            <a:endParaRPr lang="it-IT" sz="2800" i="1" dirty="0">
              <a:latin typeface="Arial Black"/>
              <a:cs typeface="Arial Black"/>
            </a:endParaRPr>
          </a:p>
          <a:p>
            <a:pPr algn="just"/>
            <a:r>
              <a:rPr lang="it-IT" sz="2800" i="1" dirty="0">
                <a:latin typeface="Arial Black"/>
                <a:cs typeface="Arial Black"/>
              </a:rPr>
              <a:t>Il lavoratore ha diritto al riposo settimanale e a ferie annuali retribuite, e non può rinunziarvi.</a:t>
            </a:r>
          </a:p>
        </p:txBody>
      </p:sp>
    </p:spTree>
    <p:extLst>
      <p:ext uri="{BB962C8B-B14F-4D97-AF65-F5344CB8AC3E}">
        <p14:creationId xmlns:p14="http://schemas.microsoft.com/office/powerpoint/2010/main" val="27665172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6979" y="1441161"/>
            <a:ext cx="8819339" cy="4493538"/>
          </a:xfrm>
          <a:prstGeom prst="rect">
            <a:avLst/>
          </a:prstGeom>
          <a:noFill/>
        </p:spPr>
        <p:txBody>
          <a:bodyPr wrap="square" rtlCol="0">
            <a:spAutoFit/>
          </a:bodyPr>
          <a:lstStyle/>
          <a:p>
            <a:pPr algn="just"/>
            <a:endParaRPr lang="it-IT" sz="2600" b="1" i="1" dirty="0" smtClean="0">
              <a:latin typeface="Arial Black"/>
              <a:cs typeface="Arial Black"/>
            </a:endParaRPr>
          </a:p>
          <a:p>
            <a:pPr algn="just"/>
            <a:r>
              <a:rPr lang="it-IT" sz="2600" b="1" i="1" dirty="0" smtClean="0">
                <a:latin typeface="Arial Black"/>
                <a:cs typeface="Arial Black"/>
              </a:rPr>
              <a:t>Ogni </a:t>
            </a:r>
            <a:r>
              <a:rPr lang="it-IT" sz="2600" b="1" i="1" dirty="0">
                <a:latin typeface="Arial Black"/>
                <a:cs typeface="Arial Black"/>
              </a:rPr>
              <a:t>individuo ha diritto </a:t>
            </a:r>
            <a:r>
              <a:rPr lang="it-IT" sz="2600" b="1" i="1" dirty="0" smtClean="0">
                <a:latin typeface="Arial Black"/>
                <a:cs typeface="Arial Black"/>
              </a:rPr>
              <a:t>(</a:t>
            </a:r>
            <a:r>
              <a:rPr lang="is-IS" sz="2600" b="1" i="1" dirty="0" smtClean="0">
                <a:latin typeface="Arial Black"/>
                <a:cs typeface="Arial Black"/>
              </a:rPr>
              <a:t>…) </a:t>
            </a:r>
            <a:r>
              <a:rPr lang="it-IT" sz="2600" b="1" i="1" dirty="0" smtClean="0">
                <a:latin typeface="Arial Black"/>
                <a:cs typeface="Arial Black"/>
              </a:rPr>
              <a:t>a </a:t>
            </a:r>
            <a:r>
              <a:rPr lang="it-IT" sz="2600" b="1" i="1" dirty="0">
                <a:latin typeface="Arial Black"/>
                <a:cs typeface="Arial Black"/>
              </a:rPr>
              <a:t>giuste e soddisfacenti condizioni di </a:t>
            </a:r>
            <a:r>
              <a:rPr lang="it-IT" sz="2600" b="1" i="1" dirty="0" smtClean="0">
                <a:latin typeface="Arial Black"/>
                <a:cs typeface="Arial Black"/>
              </a:rPr>
              <a:t>lavoro.</a:t>
            </a:r>
          </a:p>
          <a:p>
            <a:pPr algn="just"/>
            <a:endParaRPr lang="it-IT" sz="2600" b="1" i="1" dirty="0">
              <a:latin typeface="Arial Black"/>
              <a:cs typeface="Arial Black"/>
            </a:endParaRPr>
          </a:p>
          <a:p>
            <a:pPr algn="just"/>
            <a:r>
              <a:rPr lang="it-IT" sz="2600" b="1" i="1" dirty="0">
                <a:latin typeface="Arial Black"/>
                <a:cs typeface="Arial Black"/>
              </a:rPr>
              <a:t>Ogni individuo, senza discriminazione, ha diritto ad eguale retribuzione </a:t>
            </a:r>
            <a:r>
              <a:rPr lang="it-IT" sz="2600" b="1" i="1" dirty="0" smtClean="0">
                <a:latin typeface="Arial Black"/>
                <a:cs typeface="Arial Black"/>
              </a:rPr>
              <a:t>(</a:t>
            </a:r>
            <a:r>
              <a:rPr lang="is-IS" sz="2600" b="1" i="1" dirty="0" smtClean="0">
                <a:latin typeface="Arial Black"/>
                <a:cs typeface="Arial Black"/>
              </a:rPr>
              <a:t>…)</a:t>
            </a:r>
            <a:r>
              <a:rPr lang="it-IT" sz="2600" b="1" i="1" dirty="0" smtClean="0">
                <a:latin typeface="Arial Black"/>
                <a:cs typeface="Arial Black"/>
              </a:rPr>
              <a:t>.</a:t>
            </a:r>
          </a:p>
          <a:p>
            <a:pPr algn="just"/>
            <a:endParaRPr lang="it-IT" sz="2600" b="1" i="1" dirty="0">
              <a:latin typeface="Arial Black"/>
              <a:cs typeface="Arial Black"/>
            </a:endParaRPr>
          </a:p>
          <a:p>
            <a:pPr algn="just"/>
            <a:r>
              <a:rPr lang="it-IT" sz="2600" b="1" i="1" dirty="0">
                <a:latin typeface="Arial Black"/>
                <a:cs typeface="Arial Black"/>
              </a:rPr>
              <a:t>Ogni individuo che lavora ha diritto ad una rimunerazione equa e soddisfacente che assicuri a lui stesso e alla sua famiglia una esistenza conforme alla dignità </a:t>
            </a:r>
            <a:r>
              <a:rPr lang="it-IT" sz="2600" b="1" i="1" dirty="0" smtClean="0">
                <a:latin typeface="Arial Black"/>
                <a:cs typeface="Arial Black"/>
              </a:rPr>
              <a:t>umana(</a:t>
            </a:r>
            <a:r>
              <a:rPr lang="is-IS" sz="2600" b="1" i="1" dirty="0" smtClean="0">
                <a:latin typeface="Arial Black"/>
                <a:cs typeface="Arial Black"/>
              </a:rPr>
              <a:t>…).</a:t>
            </a:r>
            <a:endParaRPr lang="it-IT" sz="2600" b="1" i="1" dirty="0">
              <a:latin typeface="Arial Black"/>
              <a:cs typeface="Arial Black"/>
            </a:endParaRPr>
          </a:p>
        </p:txBody>
      </p:sp>
      <p:sp>
        <p:nvSpPr>
          <p:cNvPr id="4" name="CasellaDiTesto 3"/>
          <p:cNvSpPr txBox="1"/>
          <p:nvPr/>
        </p:nvSpPr>
        <p:spPr>
          <a:xfrm flipH="1">
            <a:off x="0" y="185496"/>
            <a:ext cx="9144000" cy="861774"/>
          </a:xfrm>
          <a:prstGeom prst="rect">
            <a:avLst/>
          </a:prstGeom>
          <a:noFill/>
        </p:spPr>
        <p:txBody>
          <a:bodyPr wrap="square" rtlCol="0">
            <a:spAutoFit/>
          </a:bodyPr>
          <a:lstStyle/>
          <a:p>
            <a:pPr algn="ctr"/>
            <a:r>
              <a:rPr lang="it-IT" sz="2500" b="1" dirty="0" smtClean="0">
                <a:solidFill>
                  <a:srgbClr val="800000"/>
                </a:solidFill>
              </a:rPr>
              <a:t>ART. 23/ DICHIARAZIONE UNIVERSALE </a:t>
            </a:r>
          </a:p>
          <a:p>
            <a:pPr algn="ctr"/>
            <a:r>
              <a:rPr lang="it-IT" sz="2500" b="1" dirty="0" smtClean="0">
                <a:solidFill>
                  <a:srgbClr val="800000"/>
                </a:solidFill>
              </a:rPr>
              <a:t>DEI DIRITTI DELL’UOMO</a:t>
            </a:r>
            <a:endParaRPr lang="it-IT" sz="2500" b="1" dirty="0">
              <a:solidFill>
                <a:srgbClr val="800000"/>
              </a:solidFill>
            </a:endParaRPr>
          </a:p>
        </p:txBody>
      </p:sp>
    </p:spTree>
    <p:extLst>
      <p:ext uri="{BB962C8B-B14F-4D97-AF65-F5344CB8AC3E}">
        <p14:creationId xmlns:p14="http://schemas.microsoft.com/office/powerpoint/2010/main" val="297645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556489"/>
            <a:ext cx="9143999" cy="5262980"/>
          </a:xfrm>
          <a:prstGeom prst="rect">
            <a:avLst/>
          </a:prstGeom>
        </p:spPr>
        <p:txBody>
          <a:bodyPr wrap="square">
            <a:spAutoFit/>
          </a:bodyPr>
          <a:lstStyle/>
          <a:p>
            <a:pPr algn="ctr"/>
            <a:r>
              <a:rPr lang="it-IT" sz="2800" b="1" u="sng" dirty="0" smtClean="0">
                <a:solidFill>
                  <a:srgbClr val="800000"/>
                </a:solidFill>
              </a:rPr>
              <a:t>GENERE</a:t>
            </a:r>
            <a:r>
              <a:rPr lang="it-IT" sz="2800" dirty="0" smtClean="0">
                <a:solidFill>
                  <a:srgbClr val="800000"/>
                </a:solidFill>
              </a:rPr>
              <a:t> </a:t>
            </a:r>
          </a:p>
          <a:p>
            <a:pPr algn="just"/>
            <a:endParaRPr lang="it-IT" sz="2800" dirty="0" smtClean="0"/>
          </a:p>
          <a:p>
            <a:pPr algn="just"/>
            <a:r>
              <a:rPr lang="it-IT" sz="2800" b="1" dirty="0" smtClean="0"/>
              <a:t>il </a:t>
            </a:r>
            <a:r>
              <a:rPr lang="it-IT" sz="2800" b="1" dirty="0"/>
              <a:t>73% dell’intera manodopera straniera in agricoltura è costituito da maschi (contro il 27% di femmine). </a:t>
            </a:r>
            <a:endParaRPr lang="it-IT" sz="2800" b="1" dirty="0" smtClean="0"/>
          </a:p>
          <a:p>
            <a:pPr algn="just"/>
            <a:endParaRPr lang="it-IT" sz="2800" b="1" dirty="0"/>
          </a:p>
          <a:p>
            <a:pPr marL="457200" indent="-457200" algn="just">
              <a:buFont typeface="Arial"/>
              <a:buChar char="•"/>
            </a:pPr>
            <a:r>
              <a:rPr lang="it-IT" sz="2800" b="1" dirty="0" smtClean="0"/>
              <a:t>Tra </a:t>
            </a:r>
            <a:r>
              <a:rPr lang="it-IT" sz="2800" b="1" dirty="0"/>
              <a:t>gli </a:t>
            </a:r>
            <a:r>
              <a:rPr lang="it-IT" sz="2800" b="1" dirty="0" err="1" smtClean="0"/>
              <a:t>extraUE</a:t>
            </a:r>
            <a:r>
              <a:rPr lang="it-IT" sz="2800" b="1" dirty="0" smtClean="0"/>
              <a:t>, </a:t>
            </a:r>
            <a:r>
              <a:rPr lang="it-IT" sz="2800" b="1" dirty="0"/>
              <a:t>i maschi occupati in agricoltura sono pari all’81% contro il 19% di </a:t>
            </a:r>
            <a:r>
              <a:rPr lang="it-IT" sz="2800" b="1" dirty="0" smtClean="0"/>
              <a:t>femmine. </a:t>
            </a:r>
          </a:p>
          <a:p>
            <a:pPr algn="just"/>
            <a:endParaRPr lang="it-IT" sz="2800" b="1" dirty="0"/>
          </a:p>
          <a:p>
            <a:pPr marL="457200" indent="-457200" algn="just">
              <a:buFont typeface="Arial"/>
              <a:buChar char="•"/>
            </a:pPr>
            <a:r>
              <a:rPr lang="it-IT" sz="2800" b="1" dirty="0"/>
              <a:t>T</a:t>
            </a:r>
            <a:r>
              <a:rPr lang="it-IT" sz="2800" b="1" dirty="0" smtClean="0"/>
              <a:t>ra </a:t>
            </a:r>
            <a:r>
              <a:rPr lang="it-IT" sz="2800" b="1" dirty="0"/>
              <a:t>i comunitari, i maschi rappresentano il 65% della manodopera agricola contro il 35% di femmine.</a:t>
            </a:r>
          </a:p>
        </p:txBody>
      </p:sp>
    </p:spTree>
    <p:extLst>
      <p:ext uri="{BB962C8B-B14F-4D97-AF65-F5344CB8AC3E}">
        <p14:creationId xmlns:p14="http://schemas.microsoft.com/office/powerpoint/2010/main" val="46573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797884"/>
            <a:ext cx="9144000" cy="2339102"/>
          </a:xfrm>
          <a:prstGeom prst="rect">
            <a:avLst/>
          </a:prstGeom>
          <a:noFill/>
        </p:spPr>
        <p:txBody>
          <a:bodyPr wrap="square" rtlCol="0">
            <a:spAutoFit/>
          </a:bodyPr>
          <a:lstStyle/>
          <a:p>
            <a:pPr algn="ctr"/>
            <a:endParaRPr lang="it-IT" sz="4000" b="1" dirty="0" smtClean="0">
              <a:solidFill>
                <a:srgbClr val="800000"/>
              </a:solidFill>
            </a:endParaRPr>
          </a:p>
          <a:p>
            <a:pPr algn="ctr"/>
            <a:endParaRPr lang="it-IT" sz="4000" b="1" dirty="0">
              <a:solidFill>
                <a:srgbClr val="800000"/>
              </a:solidFill>
            </a:endParaRPr>
          </a:p>
          <a:p>
            <a:pPr algn="ctr"/>
            <a:r>
              <a:rPr lang="it-IT" sz="4600" b="1" dirty="0" smtClean="0">
                <a:solidFill>
                  <a:srgbClr val="800000"/>
                </a:solidFill>
              </a:rPr>
              <a:t>GRAZIE PER L’ATTENZIONE !</a:t>
            </a:r>
          </a:p>
          <a:p>
            <a:pPr algn="ctr"/>
            <a:endParaRPr lang="it-IT" sz="2000" b="1" dirty="0"/>
          </a:p>
        </p:txBody>
      </p:sp>
    </p:spTree>
    <p:extLst>
      <p:ext uri="{BB962C8B-B14F-4D97-AF65-F5344CB8AC3E}">
        <p14:creationId xmlns:p14="http://schemas.microsoft.com/office/powerpoint/2010/main" val="65372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9647"/>
            <a:ext cx="9144000" cy="1143000"/>
          </a:xfrm>
        </p:spPr>
        <p:txBody>
          <a:bodyPr>
            <a:normAutofit/>
          </a:bodyPr>
          <a:lstStyle/>
          <a:p>
            <a:r>
              <a:rPr lang="it-IT" sz="3200" b="1" dirty="0" smtClean="0">
                <a:solidFill>
                  <a:srgbClr val="800000"/>
                </a:solidFill>
              </a:rPr>
              <a:t>STIME SUGLI “INVISIBILI” IN AGRICOLTURA</a:t>
            </a:r>
            <a:endParaRPr lang="it-IT" sz="3200" b="1" dirty="0">
              <a:solidFill>
                <a:srgbClr val="800000"/>
              </a:solidFill>
            </a:endParaRPr>
          </a:p>
        </p:txBody>
      </p:sp>
      <p:sp>
        <p:nvSpPr>
          <p:cNvPr id="5" name="CasellaDiTesto 4"/>
          <p:cNvSpPr txBox="1"/>
          <p:nvPr/>
        </p:nvSpPr>
        <p:spPr>
          <a:xfrm>
            <a:off x="684997" y="1070168"/>
            <a:ext cx="7820386" cy="2400657"/>
          </a:xfrm>
          <a:prstGeom prst="rect">
            <a:avLst/>
          </a:prstGeom>
          <a:noFill/>
        </p:spPr>
        <p:txBody>
          <a:bodyPr wrap="square" rtlCol="0">
            <a:spAutoFit/>
          </a:bodyPr>
          <a:lstStyle/>
          <a:p>
            <a:pPr marL="342900" indent="-342900" algn="just">
              <a:buFont typeface="Arial"/>
              <a:buChar char="•"/>
            </a:pPr>
            <a:r>
              <a:rPr lang="it-IT" sz="2200" dirty="0" smtClean="0"/>
              <a:t>L’</a:t>
            </a:r>
            <a:r>
              <a:rPr lang="it-IT" sz="2200" b="1" i="1" dirty="0" smtClean="0"/>
              <a:t>Osservatorio Placido </a:t>
            </a:r>
            <a:r>
              <a:rPr lang="it-IT" sz="2200" b="1" i="1" dirty="0" err="1" smtClean="0"/>
              <a:t>Rizzotto</a:t>
            </a:r>
            <a:r>
              <a:rPr lang="it-IT" sz="2200" dirty="0" smtClean="0"/>
              <a:t>/</a:t>
            </a:r>
            <a:r>
              <a:rPr lang="it-IT" sz="2200" b="1" dirty="0" smtClean="0"/>
              <a:t>FLAI- CGIL </a:t>
            </a:r>
            <a:r>
              <a:rPr lang="it-IT" sz="2200" dirty="0" smtClean="0"/>
              <a:t>stima, su scala nazionale, in </a:t>
            </a:r>
            <a:r>
              <a:rPr lang="it-IT" sz="2200" b="1" dirty="0" smtClean="0"/>
              <a:t>430Mila</a:t>
            </a:r>
            <a:r>
              <a:rPr lang="it-IT" sz="2200" dirty="0" smtClean="0"/>
              <a:t> le lavoratrici e lavoratori vittime di sfruttamento e caporalato in agricoltura.</a:t>
            </a:r>
          </a:p>
          <a:p>
            <a:pPr algn="just"/>
            <a:endParaRPr lang="it-IT" sz="2200" dirty="0"/>
          </a:p>
          <a:p>
            <a:pPr marL="342900" indent="-342900" algn="just">
              <a:buFont typeface="Arial"/>
              <a:buChar char="•"/>
            </a:pPr>
            <a:r>
              <a:rPr lang="it-IT" sz="2200" b="1" dirty="0" smtClean="0"/>
              <a:t>100Mila</a:t>
            </a:r>
            <a:r>
              <a:rPr lang="it-IT" sz="2200" dirty="0" smtClean="0"/>
              <a:t> di essi sono esposti al grave sfruttamento e vulnerabilità alloggiativa.</a:t>
            </a:r>
          </a:p>
          <a:p>
            <a:r>
              <a:rPr lang="it-IT" dirty="0" smtClean="0"/>
              <a:t> </a:t>
            </a:r>
            <a:endParaRPr lang="it-IT" dirty="0"/>
          </a:p>
        </p:txBody>
      </p:sp>
      <p:pic>
        <p:nvPicPr>
          <p:cNvPr id="3" name="Immagin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97" y="3390900"/>
            <a:ext cx="2336800" cy="3201341"/>
          </a:xfrm>
          <a:prstGeom prst="rect">
            <a:avLst/>
          </a:prstGeom>
        </p:spPr>
      </p:pic>
      <p:pic>
        <p:nvPicPr>
          <p:cNvPr id="4" name="Immagine 3" descr="download-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895" y="3390900"/>
            <a:ext cx="2286000" cy="3201341"/>
          </a:xfrm>
          <a:prstGeom prst="rect">
            <a:avLst/>
          </a:prstGeom>
        </p:spPr>
      </p:pic>
      <p:pic>
        <p:nvPicPr>
          <p:cNvPr id="6" name="Immagine 5"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2842" y="3390900"/>
            <a:ext cx="2286000" cy="3201341"/>
          </a:xfrm>
          <a:prstGeom prst="rect">
            <a:avLst/>
          </a:prstGeom>
        </p:spPr>
      </p:pic>
    </p:spTree>
    <p:extLst>
      <p:ext uri="{BB962C8B-B14F-4D97-AF65-F5344CB8AC3E}">
        <p14:creationId xmlns:p14="http://schemas.microsoft.com/office/powerpoint/2010/main" val="32488551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8019" y="456606"/>
            <a:ext cx="7963093" cy="5970866"/>
          </a:xfrm>
          <a:prstGeom prst="rect">
            <a:avLst/>
          </a:prstGeom>
          <a:noFill/>
        </p:spPr>
        <p:txBody>
          <a:bodyPr wrap="square" rtlCol="0">
            <a:spAutoFit/>
          </a:bodyPr>
          <a:lstStyle/>
          <a:p>
            <a:pPr algn="ctr"/>
            <a:r>
              <a:rPr lang="it-IT" sz="2800" b="1" i="1" dirty="0" smtClean="0"/>
              <a:t>Cosa s’intende con sfruttamento del lavoro?</a:t>
            </a:r>
          </a:p>
          <a:p>
            <a:endParaRPr lang="it-IT" sz="2800" dirty="0"/>
          </a:p>
          <a:p>
            <a:pPr marL="457200" indent="-457200" algn="just">
              <a:buFont typeface="Arial"/>
              <a:buChar char="•"/>
            </a:pPr>
            <a:r>
              <a:rPr lang="it-IT" sz="2800" dirty="0"/>
              <a:t>Lo sfruttamento del lavoro spesso si verifica nei confronti delle persone che si trovano in una situazione di </a:t>
            </a:r>
            <a:r>
              <a:rPr lang="it-IT" sz="2800" u="sng" dirty="0"/>
              <a:t>inferiorità</a:t>
            </a:r>
            <a:r>
              <a:rPr lang="it-IT" sz="2800" dirty="0"/>
              <a:t>, di </a:t>
            </a:r>
            <a:r>
              <a:rPr lang="it-IT" sz="2800" u="sng" dirty="0"/>
              <a:t>disagio</a:t>
            </a:r>
            <a:r>
              <a:rPr lang="it-IT" sz="2800" dirty="0"/>
              <a:t>, di </a:t>
            </a:r>
            <a:r>
              <a:rPr lang="it-IT" sz="2800" u="sng" dirty="0"/>
              <a:t>estremo bisogno</a:t>
            </a:r>
            <a:r>
              <a:rPr lang="it-IT" sz="2800" dirty="0" smtClean="0"/>
              <a:t>.</a:t>
            </a:r>
          </a:p>
          <a:p>
            <a:pPr algn="just"/>
            <a:endParaRPr lang="it-IT" sz="2800" dirty="0" smtClean="0"/>
          </a:p>
          <a:p>
            <a:pPr algn="just"/>
            <a:endParaRPr lang="it-IT" sz="2800" dirty="0"/>
          </a:p>
          <a:p>
            <a:pPr marL="457200" indent="-457200" algn="just">
              <a:buFont typeface="Arial"/>
              <a:buChar char="•"/>
            </a:pPr>
            <a:r>
              <a:rPr lang="it-IT" sz="2800" dirty="0" smtClean="0"/>
              <a:t>Lo sfruttamento lavorativo è </a:t>
            </a:r>
            <a:r>
              <a:rPr lang="it-IT" sz="2800" b="1" i="1" dirty="0" smtClean="0"/>
              <a:t>“comunque l’ala estrema del lavoro nero, allorquando in questo spariscono completamente le garanzie, per lasciare il posto all’assoggettamento e all’asservimento”</a:t>
            </a:r>
            <a:r>
              <a:rPr lang="it-IT" sz="2800" b="1" dirty="0" smtClean="0"/>
              <a:t>.</a:t>
            </a:r>
            <a:endParaRPr lang="it-IT" sz="2800" b="1" dirty="0"/>
          </a:p>
          <a:p>
            <a:endParaRPr lang="it-IT" dirty="0"/>
          </a:p>
        </p:txBody>
      </p:sp>
    </p:spTree>
    <p:extLst>
      <p:ext uri="{BB962C8B-B14F-4D97-AF65-F5344CB8AC3E}">
        <p14:creationId xmlns:p14="http://schemas.microsoft.com/office/powerpoint/2010/main" val="8729864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p:txBody>
          <a:bodyPr/>
          <a:lstStyle/>
          <a:p>
            <a:endParaRPr lang="it-IT"/>
          </a:p>
        </p:txBody>
      </p:sp>
      <p:pic>
        <p:nvPicPr>
          <p:cNvPr id="4" name="Immagine 3" descr="rtxz5n8.630x3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2" y="194381"/>
            <a:ext cx="6019800" cy="5696831"/>
          </a:xfrm>
          <a:prstGeom prst="rect">
            <a:avLst/>
          </a:prstGeom>
        </p:spPr>
      </p:pic>
      <p:sp>
        <p:nvSpPr>
          <p:cNvPr id="6" name="CasellaDiTesto 5"/>
          <p:cNvSpPr txBox="1"/>
          <p:nvPr/>
        </p:nvSpPr>
        <p:spPr>
          <a:xfrm flipH="1">
            <a:off x="6799262" y="736601"/>
            <a:ext cx="2344737" cy="2185214"/>
          </a:xfrm>
          <a:prstGeom prst="rect">
            <a:avLst/>
          </a:prstGeom>
          <a:noFill/>
        </p:spPr>
        <p:txBody>
          <a:bodyPr wrap="square" rtlCol="0">
            <a:spAutoFit/>
          </a:bodyPr>
          <a:lstStyle/>
          <a:p>
            <a:pPr marL="285750" indent="-285750">
              <a:buFont typeface="Arial"/>
              <a:buChar char="•"/>
            </a:pPr>
            <a:endParaRPr lang="it-IT" sz="1600" b="1" dirty="0" smtClean="0"/>
          </a:p>
          <a:p>
            <a:pPr marL="285750" indent="-285750">
              <a:buFont typeface="Arial"/>
              <a:buChar char="•"/>
            </a:pPr>
            <a:endParaRPr lang="it-IT" sz="1600" b="1" dirty="0"/>
          </a:p>
          <a:p>
            <a:endParaRPr lang="it-IT" sz="1600" b="1" dirty="0" smtClean="0"/>
          </a:p>
          <a:p>
            <a:pPr marL="285750" indent="-285750">
              <a:buFont typeface="Arial"/>
              <a:buChar char="•"/>
            </a:pPr>
            <a:endParaRPr lang="it-IT" dirty="0" smtClean="0"/>
          </a:p>
          <a:p>
            <a:r>
              <a:rPr lang="it-IT" sz="1600" b="1" dirty="0" smtClean="0"/>
              <a:t> </a:t>
            </a:r>
          </a:p>
          <a:p>
            <a:pPr marL="285750" indent="-285750">
              <a:buFont typeface="Arial"/>
              <a:buChar char="•"/>
            </a:pPr>
            <a:endParaRPr lang="it-IT" dirty="0"/>
          </a:p>
          <a:p>
            <a:pPr marL="285750" indent="-285750">
              <a:buFont typeface="Arial"/>
              <a:buChar char="•"/>
            </a:pPr>
            <a:endParaRPr lang="it-IT" dirty="0" smtClean="0"/>
          </a:p>
          <a:p>
            <a:pPr marL="285750" indent="-285750">
              <a:buFont typeface="Arial"/>
              <a:buChar char="•"/>
            </a:pPr>
            <a:endParaRPr lang="it-IT" dirty="0"/>
          </a:p>
        </p:txBody>
      </p:sp>
      <p:sp>
        <p:nvSpPr>
          <p:cNvPr id="7" name="CasellaDiTesto 6"/>
          <p:cNvSpPr txBox="1"/>
          <p:nvPr/>
        </p:nvSpPr>
        <p:spPr>
          <a:xfrm>
            <a:off x="1869411" y="1225412"/>
            <a:ext cx="2511656" cy="338554"/>
          </a:xfrm>
          <a:prstGeom prst="rect">
            <a:avLst/>
          </a:prstGeom>
          <a:noFill/>
        </p:spPr>
        <p:txBody>
          <a:bodyPr wrap="square" rtlCol="0">
            <a:spAutoFit/>
          </a:bodyPr>
          <a:lstStyle/>
          <a:p>
            <a:r>
              <a:rPr lang="it-IT" sz="1600" b="1" dirty="0" smtClean="0">
                <a:solidFill>
                  <a:srgbClr val="CCFFCC"/>
                </a:solidFill>
              </a:rPr>
              <a:t>LAVORO SCHIAVISTICO</a:t>
            </a:r>
            <a:endParaRPr lang="it-IT" sz="1600" b="1" dirty="0">
              <a:solidFill>
                <a:srgbClr val="CCFFCC"/>
              </a:solidFill>
            </a:endParaRPr>
          </a:p>
        </p:txBody>
      </p:sp>
      <p:sp>
        <p:nvSpPr>
          <p:cNvPr id="8" name="CasellaDiTesto 7"/>
          <p:cNvSpPr txBox="1"/>
          <p:nvPr/>
        </p:nvSpPr>
        <p:spPr>
          <a:xfrm>
            <a:off x="4381067" y="1403084"/>
            <a:ext cx="1812387" cy="338554"/>
          </a:xfrm>
          <a:prstGeom prst="rect">
            <a:avLst/>
          </a:prstGeom>
          <a:noFill/>
        </p:spPr>
        <p:txBody>
          <a:bodyPr wrap="square" rtlCol="0">
            <a:spAutoFit/>
          </a:bodyPr>
          <a:lstStyle/>
          <a:p>
            <a:r>
              <a:rPr lang="it-IT" sz="1600" b="1" dirty="0" smtClean="0">
                <a:solidFill>
                  <a:srgbClr val="CCFFCC"/>
                </a:solidFill>
              </a:rPr>
              <a:t>ASSERVIMENTO</a:t>
            </a:r>
            <a:endParaRPr lang="it-IT" sz="1600" b="1" dirty="0">
              <a:solidFill>
                <a:srgbClr val="CCFFCC"/>
              </a:solidFill>
            </a:endParaRPr>
          </a:p>
        </p:txBody>
      </p:sp>
      <p:sp>
        <p:nvSpPr>
          <p:cNvPr id="9" name="CasellaDiTesto 8"/>
          <p:cNvSpPr txBox="1"/>
          <p:nvPr/>
        </p:nvSpPr>
        <p:spPr>
          <a:xfrm>
            <a:off x="4737131" y="2253109"/>
            <a:ext cx="2097805" cy="338554"/>
          </a:xfrm>
          <a:prstGeom prst="rect">
            <a:avLst/>
          </a:prstGeom>
          <a:noFill/>
        </p:spPr>
        <p:txBody>
          <a:bodyPr wrap="square" rtlCol="0">
            <a:spAutoFit/>
          </a:bodyPr>
          <a:lstStyle/>
          <a:p>
            <a:r>
              <a:rPr lang="it-IT" sz="1600" b="1" dirty="0" smtClean="0">
                <a:solidFill>
                  <a:srgbClr val="CCFFCC"/>
                </a:solidFill>
              </a:rPr>
              <a:t>LAVORO FORZATO</a:t>
            </a:r>
            <a:endParaRPr lang="it-IT" sz="1600" b="1" dirty="0">
              <a:solidFill>
                <a:srgbClr val="CCFFCC"/>
              </a:solidFill>
            </a:endParaRPr>
          </a:p>
        </p:txBody>
      </p:sp>
      <p:sp>
        <p:nvSpPr>
          <p:cNvPr id="10" name="CasellaDiTesto 9"/>
          <p:cNvSpPr txBox="1"/>
          <p:nvPr/>
        </p:nvSpPr>
        <p:spPr>
          <a:xfrm>
            <a:off x="4816946" y="3292464"/>
            <a:ext cx="2597282" cy="584776"/>
          </a:xfrm>
          <a:prstGeom prst="rect">
            <a:avLst/>
          </a:prstGeom>
          <a:noFill/>
        </p:spPr>
        <p:txBody>
          <a:bodyPr wrap="square" rtlCol="0">
            <a:spAutoFit/>
          </a:bodyPr>
          <a:lstStyle/>
          <a:p>
            <a:r>
              <a:rPr lang="it-IT" sz="1600" b="1" dirty="0" smtClean="0">
                <a:solidFill>
                  <a:srgbClr val="CCFFCC"/>
                </a:solidFill>
              </a:rPr>
              <a:t>LAV. GRAVEMENTE SFRUTTATO</a:t>
            </a:r>
            <a:endParaRPr lang="it-IT" sz="1600" b="1" dirty="0">
              <a:solidFill>
                <a:srgbClr val="CCFFCC"/>
              </a:solidFill>
            </a:endParaRPr>
          </a:p>
        </p:txBody>
      </p:sp>
      <p:sp>
        <p:nvSpPr>
          <p:cNvPr id="11" name="CasellaDiTesto 10"/>
          <p:cNvSpPr txBox="1"/>
          <p:nvPr/>
        </p:nvSpPr>
        <p:spPr>
          <a:xfrm>
            <a:off x="-1" y="5348994"/>
            <a:ext cx="9143999" cy="1200328"/>
          </a:xfrm>
          <a:prstGeom prst="rect">
            <a:avLst/>
          </a:prstGeom>
          <a:noFill/>
        </p:spPr>
        <p:txBody>
          <a:bodyPr wrap="square" rtlCol="0">
            <a:spAutoFit/>
          </a:bodyPr>
          <a:lstStyle/>
          <a:p>
            <a:endParaRPr lang="it-IT" sz="2400" b="1" dirty="0" smtClean="0"/>
          </a:p>
          <a:p>
            <a:endParaRPr lang="it-IT" sz="2400" b="1" dirty="0"/>
          </a:p>
          <a:p>
            <a:r>
              <a:rPr lang="it-IT" sz="2400" b="1" dirty="0" smtClean="0"/>
              <a:t>SCALA IMMAGINIFICA DELLO SFRUTTAMENTO DEL LAVORO</a:t>
            </a:r>
            <a:endParaRPr lang="it-IT" sz="2400" b="1" dirty="0"/>
          </a:p>
        </p:txBody>
      </p:sp>
    </p:spTree>
    <p:extLst>
      <p:ext uri="{BB962C8B-B14F-4D97-AF65-F5344CB8AC3E}">
        <p14:creationId xmlns:p14="http://schemas.microsoft.com/office/powerpoint/2010/main" val="183576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lide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96" y="99881"/>
            <a:ext cx="8933506" cy="6649317"/>
          </a:xfrm>
          <a:prstGeom prst="rect">
            <a:avLst/>
          </a:prstGeom>
        </p:spPr>
      </p:pic>
    </p:spTree>
    <p:extLst>
      <p:ext uri="{BB962C8B-B14F-4D97-AF65-F5344CB8AC3E}">
        <p14:creationId xmlns:p14="http://schemas.microsoft.com/office/powerpoint/2010/main" val="114006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8" y="128420"/>
            <a:ext cx="8833611" cy="6577973"/>
          </a:xfrm>
          <a:prstGeom prst="rect">
            <a:avLst/>
          </a:prstGeom>
        </p:spPr>
      </p:pic>
    </p:spTree>
    <p:extLst>
      <p:ext uri="{BB962C8B-B14F-4D97-AF65-F5344CB8AC3E}">
        <p14:creationId xmlns:p14="http://schemas.microsoft.com/office/powerpoint/2010/main" val="161520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63441009-194f94ae-f5cf-4a57-bed6-50141dff94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63" y="242571"/>
            <a:ext cx="8733714" cy="6378207"/>
          </a:xfrm>
          <a:prstGeom prst="rect">
            <a:avLst/>
          </a:prstGeom>
        </p:spPr>
      </p:pic>
    </p:spTree>
    <p:extLst>
      <p:ext uri="{BB962C8B-B14F-4D97-AF65-F5344CB8AC3E}">
        <p14:creationId xmlns:p14="http://schemas.microsoft.com/office/powerpoint/2010/main" val="3873761705"/>
      </p:ext>
    </p:extLst>
  </p:cSld>
  <p:clrMapOvr>
    <a:masterClrMapping/>
  </p:clrMapOvr>
</p:sld>
</file>

<file path=ppt/theme/theme1.xml><?xml version="1.0" encoding="utf-8"?>
<a:theme xmlns:a="http://schemas.openxmlformats.org/drawingml/2006/main" name="Estate">
  <a:themeElements>
    <a:clrScheme name="Estate">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Estate">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Estate">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Estate.thmx</Template>
  <TotalTime>1371</TotalTime>
  <Words>1887</Words>
  <Application>Microsoft Macintosh PowerPoint</Application>
  <PresentationFormat>Presentazione su schermo (4:3)</PresentationFormat>
  <Paragraphs>159</Paragraphs>
  <Slides>30</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32" baseType="lpstr">
      <vt:lpstr>Estate</vt:lpstr>
      <vt:lpstr>Documento</vt:lpstr>
      <vt:lpstr>Federazione Lavoratori Agro- Industria</vt:lpstr>
      <vt:lpstr>Presentazione di PowerPoint</vt:lpstr>
      <vt:lpstr>Presentazione di PowerPoint</vt:lpstr>
      <vt:lpstr>STIME SUGLI “INVISIBILI” IN AGRICOLTURA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flai-cgil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FLAI [Federazione Lavoratori dell’Agro- Industria] Agro-Food Workers Federation, Italy</dc:title>
  <dc:creator>jean rene bilongo</dc:creator>
  <cp:lastModifiedBy>jean rene bilongo</cp:lastModifiedBy>
  <cp:revision>99</cp:revision>
  <dcterms:created xsi:type="dcterms:W3CDTF">2016-02-12T10:05:26Z</dcterms:created>
  <dcterms:modified xsi:type="dcterms:W3CDTF">2019-10-08T09:23:29Z</dcterms:modified>
</cp:coreProperties>
</file>